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handoutMasterIdLst>
    <p:handoutMasterId r:id="rId15"/>
  </p:handoutMasterIdLst>
  <p:sldIdLst>
    <p:sldId id="257" r:id="rId2"/>
    <p:sldId id="386" r:id="rId3"/>
    <p:sldId id="373" r:id="rId4"/>
    <p:sldId id="318" r:id="rId5"/>
    <p:sldId id="345" r:id="rId6"/>
    <p:sldId id="384" r:id="rId7"/>
    <p:sldId id="387" r:id="rId8"/>
    <p:sldId id="419" r:id="rId9"/>
    <p:sldId id="420" r:id="rId10"/>
    <p:sldId id="421" r:id="rId11"/>
    <p:sldId id="372" r:id="rId12"/>
    <p:sldId id="363" r:id="rId13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>
      <p:cViewPr varScale="1">
        <p:scale>
          <a:sx n="41" d="100"/>
          <a:sy n="41" d="100"/>
        </p:scale>
        <p:origin x="818" y="31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072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1906B70-66CB-4A64-915E-E4F555C754FC}" type="datetime1">
              <a:rPr lang="fi-FI" smtClean="0"/>
              <a:t>14.5.2024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C119DBA-4540-49B3-8FA9-6259387ECF9E}" type="slidenum">
              <a:rPr lang="fi-FI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i-FI" noProof="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1CD8C92-813F-44B2-BA9D-3A9A9107EC73}" type="datetime1">
              <a:rPr lang="fi-FI" noProof="0" smtClean="0"/>
              <a:t>14.5.2024</a:t>
            </a:fld>
            <a:endParaRPr lang="fi-FI" noProof="0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i-FI" noProof="0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i-FI" noProof="0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i-FI" noProof="0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3B36274-F2B9-4C45-BBB4-0EDF4CD651A7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fi-FI" smtClean="0"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45023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080" y="243841"/>
            <a:ext cx="11721587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691" y="882376"/>
            <a:ext cx="9964364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198" b="1" cap="all" baseline="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085" y="3869635"/>
            <a:ext cx="8765577" cy="1388165"/>
          </a:xfrm>
        </p:spPr>
        <p:txBody>
          <a:bodyPr>
            <a:normAutofit/>
          </a:bodyPr>
          <a:lstStyle>
            <a:lvl1pPr marL="0" indent="0" algn="ctr">
              <a:buNone/>
              <a:defRPr sz="2199">
                <a:solidFill>
                  <a:srgbClr val="FFFFFF"/>
                </a:solidFill>
              </a:defRPr>
            </a:lvl1pPr>
            <a:lvl2pPr marL="457063" indent="0" algn="ctr">
              <a:buNone/>
              <a:defRPr sz="2199"/>
            </a:lvl2pPr>
            <a:lvl3pPr marL="914126" indent="0" algn="ctr">
              <a:buNone/>
              <a:defRPr sz="2199"/>
            </a:lvl3pPr>
            <a:lvl4pPr marL="1371189" indent="0" algn="ctr">
              <a:buNone/>
              <a:defRPr sz="1999"/>
            </a:lvl4pPr>
            <a:lvl5pPr marL="1828251" indent="0" algn="ctr">
              <a:buNone/>
              <a:defRPr sz="1999"/>
            </a:lvl5pPr>
            <a:lvl6pPr marL="2285314" indent="0" algn="ctr">
              <a:buNone/>
              <a:defRPr sz="1999"/>
            </a:lvl6pPr>
            <a:lvl7pPr marL="2742377" indent="0" algn="ctr">
              <a:buNone/>
              <a:defRPr sz="1999"/>
            </a:lvl7pPr>
            <a:lvl8pPr marL="3199440" indent="0" algn="ctr">
              <a:buNone/>
              <a:defRPr sz="1999"/>
            </a:lvl8pPr>
            <a:lvl9pPr marL="3656503" indent="0" algn="ctr">
              <a:buNone/>
              <a:defRPr sz="1999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A34B2022-DA12-4042-9A0B-6D7DA8B01BAA}" type="datetime1">
              <a:rPr lang="fi-FI" noProof="0" smtClean="0"/>
              <a:t>14.5.2024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E5137D0E-4A4F-4307-8994-C1891D747D59}" type="slidenum">
              <a:rPr lang="fi-FI" noProof="0" smtClean="0"/>
              <a:t>‹#›</a:t>
            </a:fld>
            <a:endParaRPr lang="fi-FI" noProof="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145" y="3733800"/>
            <a:ext cx="8227458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338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BE448F2-9198-4D8E-A518-6996084863F6}" type="datetime1">
              <a:rPr lang="fi-FI" noProof="0" smtClean="0"/>
              <a:t>14.5.2024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40720347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762000"/>
            <a:ext cx="2323495" cy="5410200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702" y="762000"/>
            <a:ext cx="7427565" cy="541020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BE448F2-9198-4D8E-A518-6996084863F6}" type="datetime1">
              <a:rPr lang="fi-FI" noProof="0" smtClean="0"/>
              <a:t>14.5.2024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81642063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395DD13-E057-4098-800D-6B171A57BD9B}" type="datetime1">
              <a:rPr lang="fi-FI" noProof="0" smtClean="0"/>
              <a:t>14.5.2024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79199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136" y="1173575"/>
            <a:ext cx="9964364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198" b="0" cap="all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483" y="4154520"/>
            <a:ext cx="876681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199">
                <a:solidFill>
                  <a:schemeClr val="accent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BE448F2-9198-4D8E-A518-6996084863F6}" type="datetime1">
              <a:rPr lang="fi-FI" noProof="0" smtClean="0"/>
              <a:t>14.5.2024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0684" y="4020408"/>
            <a:ext cx="822745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57170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2702" y="2057399"/>
            <a:ext cx="4753642" cy="4023360"/>
          </a:xfrm>
        </p:spPr>
        <p:txBody>
          <a:bodyPr/>
          <a:lstStyle>
            <a:lvl1pPr>
              <a:defRPr sz="21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5980" y="2057400"/>
            <a:ext cx="4753642" cy="4023360"/>
          </a:xfrm>
        </p:spPr>
        <p:txBody>
          <a:bodyPr/>
          <a:lstStyle>
            <a:lvl1pPr>
              <a:defRPr sz="21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63B7240-BEF8-4E17-A71F-074AC2A3604B}" type="datetime1">
              <a:rPr lang="fi-FI" noProof="0" smtClean="0"/>
              <a:t>14.5.2024</a:t>
            </a:fld>
            <a:endParaRPr lang="fi-FI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i-FI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65259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702" y="2001511"/>
            <a:ext cx="4753642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702" y="2721483"/>
            <a:ext cx="4753642" cy="3383280"/>
          </a:xfrm>
        </p:spPr>
        <p:txBody>
          <a:bodyPr/>
          <a:lstStyle>
            <a:lvl1pPr>
              <a:defRPr sz="21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7540" y="1999032"/>
            <a:ext cx="4753642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7540" y="2719322"/>
            <a:ext cx="4753642" cy="3383280"/>
          </a:xfrm>
        </p:spPr>
        <p:txBody>
          <a:bodyPr/>
          <a:lstStyle>
            <a:lvl1pPr>
              <a:defRPr sz="21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0CB3C4C-2650-4B65-BC64-18EEF7AEC640}" type="datetime1">
              <a:rPr lang="fi-FI" noProof="0" smtClean="0"/>
              <a:t>14.5.2024</a:t>
            </a:fld>
            <a:endParaRPr lang="fi-FI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i-FI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0661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88E4D93-6BEA-4BF9-852E-EC516B848194}" type="datetime1">
              <a:rPr lang="fi-FI" noProof="0" smtClean="0"/>
              <a:t>14.5.2024</a:t>
            </a:fld>
            <a:endParaRPr lang="fi-FI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i-FI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74363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2E3266A-7567-46F5-B9A7-71B63993C02C}" type="datetime1">
              <a:rPr lang="fi-FI" noProof="0" smtClean="0"/>
              <a:t>14.5.2024</a:t>
            </a:fld>
            <a:endParaRPr lang="fi-FI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i-FI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61338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702" y="1097280"/>
            <a:ext cx="3930896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999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0635" y="1097280"/>
            <a:ext cx="5210723" cy="4663440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2702" y="2834640"/>
            <a:ext cx="3930896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6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BE448F2-9198-4D8E-A518-6996084863F6}" type="datetime1">
              <a:rPr lang="fi-FI" noProof="0" smtClean="0"/>
              <a:t>14.5.2024</a:t>
            </a:fld>
            <a:endParaRPr lang="fi-FI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i-FI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72895230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702" y="1097280"/>
            <a:ext cx="3930896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999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1838" y="1069847"/>
            <a:ext cx="6097460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7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2702" y="2834640"/>
            <a:ext cx="3930896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6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BE448F2-9198-4D8E-A518-6996084863F6}" type="datetime1">
              <a:rPr lang="fi-FI" noProof="0" smtClean="0"/>
              <a:t>14.5.2024</a:t>
            </a:fld>
            <a:endParaRPr lang="fi-FI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i-FI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98074047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080" y="243841"/>
            <a:ext cx="11721587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702" y="609600"/>
            <a:ext cx="9872948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703" y="2057400"/>
            <a:ext cx="98703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699" y="6223829"/>
            <a:ext cx="23284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 rtl="0"/>
            <a:fld id="{6BE448F2-9198-4D8E-A518-6996084863F6}" type="datetime1">
              <a:rPr lang="fi-FI" noProof="0" smtClean="0"/>
              <a:t>14.5.2024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8120" y="6223829"/>
            <a:ext cx="4716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pPr rtl="0"/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7101" y="6223829"/>
            <a:ext cx="17057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rtl="0"/>
            <a:fld id="{E5137D0E-4A4F-4307-8994-C1891D747D59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018611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531" indent="-182825" algn="l" defTabSz="914126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199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063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999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301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799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538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79776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59952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89943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19934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49925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elella.fi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061964" y="1412776"/>
            <a:ext cx="8064896" cy="2042568"/>
          </a:xfrm>
          <a:solidFill>
            <a:schemeClr val="accent1"/>
          </a:solidFill>
        </p:spPr>
        <p:txBody>
          <a:bodyPr rtlCol="0">
            <a:normAutofit/>
          </a:bodyPr>
          <a:lstStyle/>
          <a:p>
            <a:pPr algn="ctr" rtl="0"/>
            <a:r>
              <a:rPr lang="fi-FI" sz="4000" dirty="0"/>
              <a:t>Mielen medialukutaito: </a:t>
            </a:r>
            <a:br>
              <a:rPr lang="fi-FI" sz="4000" dirty="0"/>
            </a:br>
            <a:r>
              <a:rPr lang="fi-FI" sz="4000" dirty="0"/>
              <a:t>Miten hiljentää riittämättömyyden ääni?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711623" y="4797152"/>
            <a:ext cx="8765577" cy="1532181"/>
          </a:xfrm>
          <a:solidFill>
            <a:schemeClr val="accent1">
              <a:alpha val="84000"/>
            </a:schemeClr>
          </a:solidFill>
        </p:spPr>
        <p:txBody>
          <a:bodyPr rtlCol="0">
            <a:normAutofit lnSpcReduction="10000"/>
          </a:bodyPr>
          <a:lstStyle/>
          <a:p>
            <a:pPr marL="45706" indent="0">
              <a:buNone/>
            </a:pPr>
            <a:r>
              <a:rPr lang="fi-FI" sz="1800" b="1" dirty="0"/>
              <a:t>21.5.2024</a:t>
            </a:r>
          </a:p>
          <a:p>
            <a:pPr marL="45706" indent="0">
              <a:buNone/>
            </a:pPr>
            <a:r>
              <a:rPr lang="fi-FI" sz="1800" b="1" dirty="0"/>
              <a:t>Emilia Kujala </a:t>
            </a:r>
          </a:p>
          <a:p>
            <a:pPr marL="45706" indent="0">
              <a:buNone/>
            </a:pPr>
            <a:r>
              <a:rPr lang="fi-FI" sz="1800" b="1" dirty="0"/>
              <a:t>kognitiivisen käyttäytymisterapian psykoterapeutti, sosiaalipsykologi (VTM)</a:t>
            </a:r>
          </a:p>
          <a:p>
            <a:pPr marL="45706" indent="0">
              <a:buNone/>
            </a:pPr>
            <a:r>
              <a:rPr lang="fi-FI" sz="1800" b="1" dirty="0"/>
              <a:t>@tunteellaemiliakujala / </a:t>
            </a:r>
            <a:r>
              <a:rPr lang="fi-FI" sz="18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www.mielella.fi</a:t>
            </a:r>
            <a:endParaRPr lang="fi-FI" sz="1800" b="1" dirty="0"/>
          </a:p>
        </p:txBody>
      </p:sp>
    </p:spTree>
    <p:extLst>
      <p:ext uri="{BB962C8B-B14F-4D97-AF65-F5344CB8AC3E}">
        <p14:creationId xmlns:p14="http://schemas.microsoft.com/office/powerpoint/2010/main" val="4565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E10EA13-87B3-D7A6-B32E-8C87D7DF3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Miten tunnistaa mielen valeuutinen?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069C60B-5943-8A53-32FE-B9A7EE571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2703" y="2132856"/>
            <a:ext cx="9870300" cy="3963144"/>
          </a:xfrm>
        </p:spPr>
        <p:txBody>
          <a:bodyPr/>
          <a:lstStyle/>
          <a:p>
            <a:r>
              <a:rPr lang="fi-FI" dirty="0"/>
              <a:t>Sisäiseen ympäristöön vaikuttavat seikat: vireystila, verensokeri, mieliala, edeltävät tapahtumat, tulevat tapahtumat, tilanteen merkitys itselle (haavoittuvuus), tilanteen kuormittavuus</a:t>
            </a:r>
          </a:p>
          <a:p>
            <a:r>
              <a:rPr lang="fi-FI" dirty="0"/>
              <a:t>Ulkoinen ympäristö: havainnot ja tulkinnat toisten ihmisten käyttäytymisestä, sosiaalinen paine, kiire, uhat</a:t>
            </a:r>
          </a:p>
          <a:p>
            <a:r>
              <a:rPr lang="fi-FI" dirty="0"/>
              <a:t>Stressi voimistaa taipumusta kiinnittää huomiota uhkiin sisäisessä ja ulkoisessa ympäristössä JA taipumusta tulkita neutraaleja asioita uhkalinssien läpi.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3148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DB800E7-C3C4-4AD8-8CEB-284B2B6AD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667" y="1196752"/>
            <a:ext cx="9425490" cy="2543457"/>
          </a:xfrm>
        </p:spPr>
        <p:txBody>
          <a:bodyPr>
            <a:normAutofit/>
          </a:bodyPr>
          <a:lstStyle/>
          <a:p>
            <a:pPr algn="ctr"/>
            <a:r>
              <a:rPr lang="fi-FI" sz="3200" dirty="0"/>
              <a:t>Kokeillaan harjoitusta</a:t>
            </a:r>
            <a:endParaRPr lang="fi-FI" sz="3200" i="1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4706EA0-F27B-4CA0-87DC-4DB23733BF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828" y="4437112"/>
            <a:ext cx="10513168" cy="1368152"/>
          </a:xfrm>
        </p:spPr>
        <p:txBody>
          <a:bodyPr>
            <a:normAutofit/>
          </a:bodyPr>
          <a:lstStyle/>
          <a:p>
            <a:r>
              <a:rPr lang="fi-FI" sz="2400" dirty="0"/>
              <a:t>Minä huomaan ja hassu ääni -tekniikat</a:t>
            </a:r>
          </a:p>
          <a:p>
            <a:r>
              <a:rPr lang="fi-FI" sz="24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304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0E7CFAF-10E7-46D4-88C1-0B4B2CF8B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828" y="1340768"/>
            <a:ext cx="5328592" cy="4176464"/>
          </a:xfrm>
        </p:spPr>
        <p:txBody>
          <a:bodyPr>
            <a:normAutofit/>
          </a:bodyPr>
          <a:lstStyle/>
          <a:p>
            <a:pPr algn="ctr"/>
            <a:r>
              <a:rPr lang="fi-FI" sz="3600" dirty="0"/>
              <a:t>Kiitos ja </a:t>
            </a:r>
            <a:r>
              <a:rPr lang="fi-FI" sz="3600" dirty="0" err="1"/>
              <a:t>vinkvink</a:t>
            </a:r>
            <a:r>
              <a:rPr lang="fi-FI" sz="3600" dirty="0"/>
              <a:t>!</a:t>
            </a:r>
            <a:br>
              <a:rPr lang="fi-FI" sz="3600" dirty="0"/>
            </a:br>
            <a:br>
              <a:rPr lang="fi-FI" sz="3600" dirty="0"/>
            </a:br>
            <a:r>
              <a:rPr lang="fi-FI" sz="2400" b="1" dirty="0"/>
              <a:t>Ulkopuolisuudesta 15.8.</a:t>
            </a:r>
            <a:br>
              <a:rPr lang="fi-FI" sz="2400" dirty="0"/>
            </a:br>
            <a:br>
              <a:rPr lang="fi-FI" sz="2400" dirty="0"/>
            </a:br>
            <a:r>
              <a:rPr lang="fi-FI" sz="2400" dirty="0"/>
              <a:t>Suuri self help –huijaus (</a:t>
            </a:r>
            <a:r>
              <a:rPr lang="fi-FI" sz="2400" dirty="0" err="1"/>
              <a:t>Storytel</a:t>
            </a:r>
            <a:r>
              <a:rPr lang="fi-FI" sz="2400" dirty="0"/>
              <a:t>, 2023)</a:t>
            </a:r>
            <a:br>
              <a:rPr lang="fi-FI" sz="2400" dirty="0"/>
            </a:br>
            <a:r>
              <a:rPr lang="fi-FI" sz="2400" dirty="0"/>
              <a:t>Suorittajan mieli (Otava, 2022)</a:t>
            </a:r>
            <a:br>
              <a:rPr lang="fi-FI" sz="2400" dirty="0"/>
            </a:br>
            <a:r>
              <a:rPr lang="fi-FI" sz="2400" dirty="0"/>
              <a:t>Tunteella Häpeä ja Kateus (Otava, 2020)</a:t>
            </a:r>
            <a:br>
              <a:rPr lang="fi-FI" sz="2400" dirty="0"/>
            </a:br>
            <a:r>
              <a:rPr lang="fi-FI" sz="2400" dirty="0"/>
              <a:t>Mielipäiväkirja podcast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96E95C0B-FEE5-4B5E-BECE-6C755606C1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468" y="609600"/>
            <a:ext cx="3960440" cy="575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61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923FDC-CE7C-A3BD-2314-CC9848B5AA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041385B-34BA-D968-F1EB-E9352E5C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7898" y="2420888"/>
            <a:ext cx="9253028" cy="1944216"/>
          </a:xfrm>
        </p:spPr>
        <p:txBody>
          <a:bodyPr>
            <a:normAutofit/>
          </a:bodyPr>
          <a:lstStyle/>
          <a:p>
            <a:pPr algn="ctr"/>
            <a:r>
              <a:rPr lang="fi-FI" sz="4000" dirty="0"/>
              <a:t>Miten riittää itselleen ja toisille maailmassa, jossa on tultava koko ajan paremmaksi versioksi itsestään?</a:t>
            </a:r>
          </a:p>
        </p:txBody>
      </p:sp>
    </p:spTree>
    <p:extLst>
      <p:ext uri="{BB962C8B-B14F-4D97-AF65-F5344CB8AC3E}">
        <p14:creationId xmlns:p14="http://schemas.microsoft.com/office/powerpoint/2010/main" val="372504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DBEDD844-EE92-40D1-9407-6FD21C651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843" y="740492"/>
            <a:ext cx="9872948" cy="888308"/>
          </a:xfrm>
        </p:spPr>
        <p:txBody>
          <a:bodyPr/>
          <a:lstStyle/>
          <a:p>
            <a:pPr algn="ctr"/>
            <a:r>
              <a:rPr lang="fi-FI" dirty="0"/>
              <a:t>Miten meillä menee?</a:t>
            </a:r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E7646AF2-4DD9-45FA-8757-9D31C2E3177E}"/>
              </a:ext>
            </a:extLst>
          </p:cNvPr>
          <p:cNvSpPr/>
          <p:nvPr/>
        </p:nvSpPr>
        <p:spPr>
          <a:xfrm>
            <a:off x="6814492" y="5571062"/>
            <a:ext cx="5328592" cy="1152128"/>
          </a:xfrm>
          <a:prstGeom prst="rect">
            <a:avLst/>
          </a:prstGeom>
          <a:effectLst>
            <a:softEdge rad="342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/>
              <a:t>Antti Autio: Muistitko</a:t>
            </a:r>
          </a:p>
          <a:p>
            <a:pPr algn="ctr"/>
            <a:r>
              <a:rPr lang="fi-FI" sz="1600" dirty="0"/>
              <a:t>https://www.youtube.com/watch?v=hCgsAye8HDQ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A270314A-28C4-4D10-8935-992DF96AF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116" y="1700808"/>
            <a:ext cx="4848225" cy="3228975"/>
          </a:xfrm>
          <a:prstGeom prst="rect">
            <a:avLst/>
          </a:prstGeom>
          <a:noFill/>
          <a:effectLst>
            <a:softEdge rad="355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2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DB800E7-C3C4-4AD8-8CEB-284B2B6AD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Hyvä ihminen = jatkuvasti itseään kehittävä ihminen?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4706EA0-F27B-4CA0-87DC-4DB23733B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2703" y="2276872"/>
            <a:ext cx="9870300" cy="3819128"/>
          </a:xfrm>
        </p:spPr>
        <p:txBody>
          <a:bodyPr>
            <a:normAutofit/>
          </a:bodyPr>
          <a:lstStyle/>
          <a:p>
            <a:r>
              <a:rPr lang="fi-FI" sz="2800" dirty="0"/>
              <a:t>Tällainen ihminen kehittää itseään myös tunne- ja palautumistaidoissaan </a:t>
            </a:r>
          </a:p>
          <a:p>
            <a:r>
              <a:rPr lang="fi-FI" sz="2800" dirty="0"/>
              <a:t>Hyvinvointia voi suorittaa, kenen tarpeita se lopulta palvelee? </a:t>
            </a:r>
          </a:p>
          <a:p>
            <a:r>
              <a:rPr lang="fi-FI" sz="2800" dirty="0"/>
              <a:t>Yksilökeskeinen menestyspuhe, jossa jokainen on oman onnensa seppä</a:t>
            </a:r>
          </a:p>
          <a:p>
            <a:r>
              <a:rPr lang="fi-FI" sz="2800" dirty="0" err="1"/>
              <a:t>Vastuutetaanko</a:t>
            </a:r>
            <a:r>
              <a:rPr lang="fi-FI" sz="2800" dirty="0"/>
              <a:t> yksilöä myös vastoinkäymisistä?</a:t>
            </a:r>
          </a:p>
        </p:txBody>
      </p:sp>
    </p:spTree>
    <p:extLst>
      <p:ext uri="{BB962C8B-B14F-4D97-AF65-F5344CB8AC3E}">
        <p14:creationId xmlns:p14="http://schemas.microsoft.com/office/powerpoint/2010/main" val="68479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DB800E7-C3C4-4AD8-8CEB-284B2B6AD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7898" y="2420888"/>
            <a:ext cx="9253028" cy="1944216"/>
          </a:xfrm>
        </p:spPr>
        <p:txBody>
          <a:bodyPr>
            <a:normAutofit/>
          </a:bodyPr>
          <a:lstStyle/>
          <a:p>
            <a:pPr algn="ctr"/>
            <a:r>
              <a:rPr lang="fi-FI" dirty="0"/>
              <a:t>Milloin viimeksi olet kokenut riittäväsi? Kauanko se kesti?</a:t>
            </a:r>
          </a:p>
        </p:txBody>
      </p:sp>
    </p:spTree>
    <p:extLst>
      <p:ext uri="{BB962C8B-B14F-4D97-AF65-F5344CB8AC3E}">
        <p14:creationId xmlns:p14="http://schemas.microsoft.com/office/powerpoint/2010/main" val="145480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DB800E7-C3C4-4AD8-8CEB-284B2B6AD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4931" y="2456892"/>
            <a:ext cx="8658962" cy="1944216"/>
          </a:xfrm>
        </p:spPr>
        <p:txBody>
          <a:bodyPr>
            <a:normAutofit fontScale="90000"/>
          </a:bodyPr>
          <a:lstStyle/>
          <a:p>
            <a:pPr algn="ctr"/>
            <a:r>
              <a:rPr lang="fi-FI" sz="4000" dirty="0"/>
              <a:t>Sisäistetty riittämättömyys kielii filosofi </a:t>
            </a:r>
            <a:r>
              <a:rPr lang="fi-FI" sz="4000" dirty="0" err="1"/>
              <a:t>Gilles</a:t>
            </a:r>
            <a:r>
              <a:rPr lang="fi-FI" sz="4000" dirty="0"/>
              <a:t> </a:t>
            </a:r>
            <a:r>
              <a:rPr lang="fi-FI" sz="4000" dirty="0" err="1"/>
              <a:t>Deleuzen</a:t>
            </a:r>
            <a:r>
              <a:rPr lang="fi-FI" sz="4000" dirty="0"/>
              <a:t> mukaan yhteiskunnan perustavanlaatuisesta muutoksesta kuriyhteiskunnasta kontrolliyhteiskunnaksi.</a:t>
            </a:r>
          </a:p>
        </p:txBody>
      </p:sp>
    </p:spTree>
    <p:extLst>
      <p:ext uri="{BB962C8B-B14F-4D97-AF65-F5344CB8AC3E}">
        <p14:creationId xmlns:p14="http://schemas.microsoft.com/office/powerpoint/2010/main" val="308587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DC92AD-7BD2-7D8B-ED5D-41E102F9BB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627FF0-1ADA-188A-0505-AB913C8E7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7898" y="2420888"/>
            <a:ext cx="9253028" cy="1944216"/>
          </a:xfrm>
        </p:spPr>
        <p:txBody>
          <a:bodyPr>
            <a:normAutofit/>
          </a:bodyPr>
          <a:lstStyle/>
          <a:p>
            <a:pPr algn="ctr"/>
            <a:r>
              <a:rPr lang="fi-FI" sz="3600" dirty="0"/>
              <a:t>Onko riittämättömyys ongelma, vai se, että uskomme riittämättömyyden ääntä?</a:t>
            </a:r>
          </a:p>
        </p:txBody>
      </p:sp>
    </p:spTree>
    <p:extLst>
      <p:ext uri="{BB962C8B-B14F-4D97-AF65-F5344CB8AC3E}">
        <p14:creationId xmlns:p14="http://schemas.microsoft.com/office/powerpoint/2010/main" val="324750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C25698B-A36B-128A-7E8D-26FA7EA61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836" y="2560320"/>
            <a:ext cx="3930896" cy="1737360"/>
          </a:xfrm>
        </p:spPr>
        <p:txBody>
          <a:bodyPr/>
          <a:lstStyle/>
          <a:p>
            <a:pPr algn="ctr"/>
            <a:r>
              <a:rPr lang="fi-FI" dirty="0"/>
              <a:t>Miten suhtautua kriittiseen sisäiseen ääneen?</a:t>
            </a:r>
          </a:p>
        </p:txBody>
      </p:sp>
      <p:pic>
        <p:nvPicPr>
          <p:cNvPr id="6" name="Kuvan paikkamerkki 5">
            <a:extLst>
              <a:ext uri="{FF2B5EF4-FFF2-40B4-BE49-F238E27FC236}">
                <a16:creationId xmlns:a16="http://schemas.microsoft.com/office/drawing/2014/main" id="{A29DFC89-8723-51BB-FAD1-1E196517E7A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7826" r="7826"/>
          <a:stretch>
            <a:fillRect/>
          </a:stretch>
        </p:blipFill>
        <p:spPr>
          <a:prstGeom prst="rect">
            <a:avLst/>
          </a:prstGeom>
          <a:effectLst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211902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DBED295C-AA6B-042C-D12A-5B22F7469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Mielen medialukutaito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85653CFC-17D1-95AD-A9AE-E5B7DECBA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2703" y="2204864"/>
            <a:ext cx="9870300" cy="3891136"/>
          </a:xfrm>
        </p:spPr>
        <p:txBody>
          <a:bodyPr/>
          <a:lstStyle/>
          <a:p>
            <a:r>
              <a:rPr lang="fi-FI" dirty="0"/>
              <a:t>Ajatukset eivät ole faktoja.</a:t>
            </a:r>
          </a:p>
          <a:p>
            <a:r>
              <a:rPr lang="fi-FI" dirty="0"/>
              <a:t>Ajatukset eivät ole käskyjä.</a:t>
            </a:r>
          </a:p>
          <a:p>
            <a:r>
              <a:rPr lang="fi-FI" dirty="0"/>
              <a:t>Ajatukset ovat hyväntahtoisia, mutta kömpelöitä.</a:t>
            </a:r>
          </a:p>
          <a:p>
            <a:r>
              <a:rPr lang="fi-FI" dirty="0"/>
              <a:t>Sinä </a:t>
            </a:r>
            <a:r>
              <a:rPr lang="fi-FI" b="1" dirty="0"/>
              <a:t>et ole yhtä kuin ajatuksesi</a:t>
            </a:r>
            <a:r>
              <a:rPr lang="fi-FI" dirty="0"/>
              <a:t>, ajatukset ovat jotain, mikä tapahtuu sinussa!</a:t>
            </a:r>
          </a:p>
          <a:p>
            <a:r>
              <a:rPr lang="fi-FI" dirty="0"/>
              <a:t>Ajatuksia ei voi valita tai poistaa, myös niiden muuttaminen on vaikeaa – helpompaa ja hyödyllisempää on </a:t>
            </a:r>
            <a:r>
              <a:rPr lang="fi-FI" b="1" dirty="0"/>
              <a:t>muuttaa suhdettaan </a:t>
            </a:r>
            <a:r>
              <a:rPr lang="fi-FI" dirty="0"/>
              <a:t>ajatuksiinsa.</a:t>
            </a:r>
          </a:p>
        </p:txBody>
      </p:sp>
    </p:spTree>
    <p:extLst>
      <p:ext uri="{BB962C8B-B14F-4D97-AF65-F5344CB8AC3E}">
        <p14:creationId xmlns:p14="http://schemas.microsoft.com/office/powerpoint/2010/main" val="47956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erusta">
  <a:themeElements>
    <a:clrScheme name="Punainen-violetti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Perusta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erusta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-teema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Kun riittämättömyydestä tuli normaalitila_7_3</Template>
  <TotalTime>19</TotalTime>
  <Words>318</Words>
  <Application>Microsoft Office PowerPoint</Application>
  <PresentationFormat>Mukautettu</PresentationFormat>
  <Paragraphs>33</Paragraphs>
  <Slides>12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5" baseType="lpstr">
      <vt:lpstr>Corbel</vt:lpstr>
      <vt:lpstr>Palatino Linotype</vt:lpstr>
      <vt:lpstr>Perusta</vt:lpstr>
      <vt:lpstr>Mielen medialukutaito:  Miten hiljentää riittämättömyyden ääni?</vt:lpstr>
      <vt:lpstr>Miten riittää itselleen ja toisille maailmassa, jossa on tultava koko ajan paremmaksi versioksi itsestään?</vt:lpstr>
      <vt:lpstr>Miten meillä menee?</vt:lpstr>
      <vt:lpstr>Hyvä ihminen = jatkuvasti itseään kehittävä ihminen?</vt:lpstr>
      <vt:lpstr>Milloin viimeksi olet kokenut riittäväsi? Kauanko se kesti?</vt:lpstr>
      <vt:lpstr>Sisäistetty riittämättömyys kielii filosofi Gilles Deleuzen mukaan yhteiskunnan perustavanlaatuisesta muutoksesta kuriyhteiskunnasta kontrolliyhteiskunnaksi.</vt:lpstr>
      <vt:lpstr>Onko riittämättömyys ongelma, vai se, että uskomme riittämättömyyden ääntä?</vt:lpstr>
      <vt:lpstr>Miten suhtautua kriittiseen sisäiseen ääneen?</vt:lpstr>
      <vt:lpstr>Mielen medialukutaito</vt:lpstr>
      <vt:lpstr>Miten tunnistaa mielen valeuutinen?</vt:lpstr>
      <vt:lpstr>Kokeillaan harjoitusta</vt:lpstr>
      <vt:lpstr>Kiitos ja vinkvink!  Ulkopuolisuudesta 15.8.  Suuri self help –huijaus (Storytel, 2023) Suorittajan mieli (Otava, 2022) Tunteella Häpeä ja Kateus (Otava, 2020) Mielipäiväkirja podcast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Mielen medialukutaito:  Miten hiljentää riittämättömyyden ääni?</dc:title>
  <dc:creator>Emilia Kujala</dc:creator>
  <cp:lastModifiedBy>Emilia Kujala</cp:lastModifiedBy>
  <cp:revision>2</cp:revision>
  <dcterms:created xsi:type="dcterms:W3CDTF">2024-05-14T06:07:05Z</dcterms:created>
  <dcterms:modified xsi:type="dcterms:W3CDTF">2024-05-14T06:26:07Z</dcterms:modified>
</cp:coreProperties>
</file>