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</p:sldMasterIdLst>
  <p:notesMasterIdLst>
    <p:notesMasterId r:id="rId17"/>
  </p:notesMasterIdLst>
  <p:handoutMasterIdLst>
    <p:handoutMasterId r:id="rId18"/>
  </p:handoutMasterIdLst>
  <p:sldIdLst>
    <p:sldId id="299" r:id="rId5"/>
    <p:sldId id="318" r:id="rId6"/>
    <p:sldId id="321" r:id="rId7"/>
    <p:sldId id="317" r:id="rId8"/>
    <p:sldId id="311" r:id="rId9"/>
    <p:sldId id="304" r:id="rId10"/>
    <p:sldId id="322" r:id="rId11"/>
    <p:sldId id="323" r:id="rId12"/>
    <p:sldId id="316" r:id="rId13"/>
    <p:sldId id="319" r:id="rId14"/>
    <p:sldId id="307" r:id="rId15"/>
    <p:sldId id="308" r:id="rId16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sitys" id="{E83D8023-9AB5-1446-9A2C-26CB31B24CF0}">
          <p14:sldIdLst>
            <p14:sldId id="299"/>
            <p14:sldId id="318"/>
            <p14:sldId id="321"/>
            <p14:sldId id="317"/>
            <p14:sldId id="311"/>
            <p14:sldId id="304"/>
            <p14:sldId id="322"/>
            <p14:sldId id="323"/>
            <p14:sldId id="316"/>
            <p14:sldId id="319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orient="horz" pos="764" userDrawn="1">
          <p15:clr>
            <a:srgbClr val="A4A3A4"/>
          </p15:clr>
        </p15:guide>
        <p15:guide id="3" orient="horz" pos="3544" userDrawn="1">
          <p15:clr>
            <a:srgbClr val="A4A3A4"/>
          </p15:clr>
        </p15:guide>
        <p15:guide id="4" orient="horz" pos="2159" userDrawn="1">
          <p15:clr>
            <a:srgbClr val="A4A3A4"/>
          </p15:clr>
        </p15:guide>
        <p15:guide id="5" orient="horz" pos="1374" userDrawn="1">
          <p15:clr>
            <a:srgbClr val="A4A3A4"/>
          </p15:clr>
        </p15:guide>
        <p15:guide id="6" orient="horz" pos="3699" userDrawn="1">
          <p15:clr>
            <a:srgbClr val="A4A3A4"/>
          </p15:clr>
        </p15:guide>
        <p15:guide id="7" orient="horz" pos="1151" userDrawn="1">
          <p15:clr>
            <a:srgbClr val="A4A3A4"/>
          </p15:clr>
        </p15:guide>
        <p15:guide id="8" pos="3896" userDrawn="1">
          <p15:clr>
            <a:srgbClr val="A4A3A4"/>
          </p15:clr>
        </p15:guide>
        <p15:guide id="9" pos="521" userDrawn="1">
          <p15:clr>
            <a:srgbClr val="A4A3A4"/>
          </p15:clr>
        </p15:guide>
        <p15:guide id="10" pos="4211" userDrawn="1">
          <p15:clr>
            <a:srgbClr val="A4A3A4"/>
          </p15:clr>
        </p15:guide>
        <p15:guide id="11" pos="7299" userDrawn="1">
          <p15:clr>
            <a:srgbClr val="A4A3A4"/>
          </p15:clr>
        </p15:guide>
        <p15:guide id="12" pos="5316" userDrawn="1">
          <p15:clr>
            <a:srgbClr val="A4A3A4"/>
          </p15:clr>
        </p15:guide>
        <p15:guide id="13" pos="291" userDrawn="1">
          <p15:clr>
            <a:srgbClr val="A4A3A4"/>
          </p15:clr>
        </p15:guide>
        <p15:guide id="14" pos="343" userDrawn="1">
          <p15:clr>
            <a:srgbClr val="A4A3A4"/>
          </p15:clr>
        </p15:guide>
        <p15:guide id="15" pos="6809" userDrawn="1">
          <p15:clr>
            <a:srgbClr val="A4A3A4"/>
          </p15:clr>
        </p15:guide>
        <p15:guide id="16" pos="6888" userDrawn="1">
          <p15:clr>
            <a:srgbClr val="A4A3A4"/>
          </p15:clr>
        </p15:guide>
        <p15:guide id="17" pos="647" userDrawn="1">
          <p15:clr>
            <a:srgbClr val="A4A3A4"/>
          </p15:clr>
        </p15:guide>
        <p15:guide id="18" orient="horz" pos="280">
          <p15:clr>
            <a:srgbClr val="A4A3A4"/>
          </p15:clr>
        </p15:guide>
        <p15:guide id="19" orient="horz" pos="573">
          <p15:clr>
            <a:srgbClr val="A4A3A4"/>
          </p15:clr>
        </p15:guide>
        <p15:guide id="20" orient="horz" pos="2658">
          <p15:clr>
            <a:srgbClr val="A4A3A4"/>
          </p15:clr>
        </p15:guide>
        <p15:guide id="21" orient="horz" pos="1619">
          <p15:clr>
            <a:srgbClr val="A4A3A4"/>
          </p15:clr>
        </p15:guide>
        <p15:guide id="22" orient="horz" pos="1031">
          <p15:clr>
            <a:srgbClr val="A4A3A4"/>
          </p15:clr>
        </p15:guide>
        <p15:guide id="23" orient="horz" pos="2774">
          <p15:clr>
            <a:srgbClr val="A4A3A4"/>
          </p15:clr>
        </p15:guide>
        <p15:guide id="24" orient="horz" pos="863">
          <p15:clr>
            <a:srgbClr val="A4A3A4"/>
          </p15:clr>
        </p15:guide>
        <p15:guide id="25" pos="2922">
          <p15:clr>
            <a:srgbClr val="A4A3A4"/>
          </p15:clr>
        </p15:guide>
        <p15:guide id="26" pos="391">
          <p15:clr>
            <a:srgbClr val="A4A3A4"/>
          </p15:clr>
        </p15:guide>
        <p15:guide id="27" pos="3158">
          <p15:clr>
            <a:srgbClr val="A4A3A4"/>
          </p15:clr>
        </p15:guide>
        <p15:guide id="28" pos="5474">
          <p15:clr>
            <a:srgbClr val="A4A3A4"/>
          </p15:clr>
        </p15:guide>
        <p15:guide id="29" pos="3987">
          <p15:clr>
            <a:srgbClr val="A4A3A4"/>
          </p15:clr>
        </p15:guide>
        <p15:guide id="30" pos="218">
          <p15:clr>
            <a:srgbClr val="A4A3A4"/>
          </p15:clr>
        </p15:guide>
        <p15:guide id="31" pos="257">
          <p15:clr>
            <a:srgbClr val="A4A3A4"/>
          </p15:clr>
        </p15:guide>
        <p15:guide id="32" pos="5107">
          <p15:clr>
            <a:srgbClr val="A4A3A4"/>
          </p15:clr>
        </p15:guide>
        <p15:guide id="33" pos="5166">
          <p15:clr>
            <a:srgbClr val="A4A3A4"/>
          </p15:clr>
        </p15:guide>
        <p15:guide id="34" pos="4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" initials="A" lastIdx="64" clrIdx="0"/>
  <p:cmAuthor id="2" name="Jillian Baum" initials="" lastIdx="0" clrIdx="1"/>
  <p:cmAuthor id="3" name="Svitlana Ostnek" initials="SO" lastIdx="2" clrIdx="2">
    <p:extLst>
      <p:ext uri="{19B8F6BF-5375-455C-9EA6-DF929625EA0E}">
        <p15:presenceInfo xmlns:p15="http://schemas.microsoft.com/office/powerpoint/2012/main" userId="S-1-5-21-3465154619-3282790773-2173923322-22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A64"/>
    <a:srgbClr val="C3BAE2"/>
    <a:srgbClr val="FED883"/>
    <a:srgbClr val="D6EBD4"/>
    <a:srgbClr val="BEE4E6"/>
    <a:srgbClr val="FED2D3"/>
    <a:srgbClr val="DFDFF7"/>
    <a:srgbClr val="FFDCB5"/>
    <a:srgbClr val="FFDBDC"/>
    <a:srgbClr val="F7F6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2AFC2E-4221-98B7-B3E3-876CAC3B7B1C}" v="615" dt="2024-06-19T13:57:06.43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>
        <p:guide orient="horz" pos="373"/>
        <p:guide orient="horz" pos="764"/>
        <p:guide orient="horz" pos="3544"/>
        <p:guide orient="horz" pos="2159"/>
        <p:guide orient="horz" pos="1374"/>
        <p:guide orient="horz" pos="3699"/>
        <p:guide orient="horz" pos="1151"/>
        <p:guide pos="3896"/>
        <p:guide pos="521"/>
        <p:guide pos="4211"/>
        <p:guide pos="7299"/>
        <p:guide pos="5316"/>
        <p:guide pos="291"/>
        <p:guide pos="343"/>
        <p:guide pos="6809"/>
        <p:guide pos="6888"/>
        <p:guide pos="647"/>
        <p:guide orient="horz" pos="280"/>
        <p:guide orient="horz" pos="573"/>
        <p:guide orient="horz" pos="2658"/>
        <p:guide orient="horz" pos="1619"/>
        <p:guide orient="horz" pos="1031"/>
        <p:guide orient="horz" pos="2774"/>
        <p:guide orient="horz" pos="863"/>
        <p:guide pos="2922"/>
        <p:guide pos="391"/>
        <p:guide pos="3158"/>
        <p:guide pos="5474"/>
        <p:guide pos="3987"/>
        <p:guide pos="218"/>
        <p:guide pos="257"/>
        <p:guide pos="5107"/>
        <p:guide pos="5166"/>
        <p:guide pos="4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E9BF7-95E4-A242-BA1D-05FDCF603BE6}" type="datetime1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DC95D-4A3A-7D4E-AF7C-745F2732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456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DBCB1-0306-AD41-9452-11E7C08D5C04}" type="datetime1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90029-A909-AD4E-9775-A0D64990A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20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7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kuvio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Kansalaisareenan logo.">
            <a:extLst>
              <a:ext uri="{FF2B5EF4-FFF2-40B4-BE49-F238E27FC236}">
                <a16:creationId xmlns:a16="http://schemas.microsoft.com/office/drawing/2014/main" id="{4C4CF4FC-847A-A9FB-0E28-C7A1012D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F5C992-2E8C-6545-EA6A-1C4DCEE6E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899" y="4495800"/>
            <a:ext cx="2174010" cy="647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152D109-806E-7C42-A43D-8EC7EE87E0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99" y="1396410"/>
            <a:ext cx="4141865" cy="194737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1" i="0">
                <a:solidFill>
                  <a:schemeClr val="tx1"/>
                </a:solidFill>
                <a:latin typeface="Fira Sans SemiBold" panose="020B0503050000020004" pitchFamily="34" charset="0"/>
                <a:ea typeface="Fira Sans SemiBold" panose="020B050305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995938F7-E598-244F-9A27-4078293C7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000" y="3563317"/>
            <a:ext cx="4141864" cy="12403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5CDA09E-3311-FAFD-D835-8F4F48EF4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0191" y="2610021"/>
            <a:ext cx="1203809" cy="197914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F5863D6-98C9-9BED-B280-557C8036C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58182" y="13549"/>
            <a:ext cx="3326342" cy="138286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76A73A0-7267-8177-1B51-D0E634F5A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9200" y="3186278"/>
            <a:ext cx="2844800" cy="198177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20BC7BD-BCFC-E823-C0C6-6C16BAD9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1600" y="-7011"/>
            <a:ext cx="2692400" cy="28015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AD80CF5-9A02-8EBB-CA2C-23531BDD2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36339"/>
          <a:stretch/>
        </p:blipFill>
        <p:spPr>
          <a:xfrm>
            <a:off x="4213819" y="0"/>
            <a:ext cx="1878305" cy="1056558"/>
          </a:xfrm>
          <a:prstGeom prst="rect">
            <a:avLst/>
          </a:prstGeom>
        </p:spPr>
      </p:pic>
      <p:pic>
        <p:nvPicPr>
          <p:cNvPr id="7" name="Graphic 6" descr="Kansalaisareenan logo.">
            <a:extLst>
              <a:ext uri="{FF2B5EF4-FFF2-40B4-BE49-F238E27FC236}">
                <a16:creationId xmlns:a16="http://schemas.microsoft.com/office/drawing/2014/main" id="{4F201A40-2ED3-512D-B32B-AE236731E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98B2F05-78A8-82DF-BE84-588720CF0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0191" y="2610021"/>
            <a:ext cx="1203809" cy="19791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283EB3A-8293-BC09-FEFB-6295B959B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58182" y="13549"/>
            <a:ext cx="3326342" cy="138286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BC47685-0132-EF53-11EC-10797EAC4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9200" y="3186278"/>
            <a:ext cx="2844800" cy="198177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EB4F742-21AE-45FA-B1C7-5077DF4B8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1600" y="-7011"/>
            <a:ext cx="2692400" cy="280155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64A99B4-F88C-2DFC-64F9-B82B94EEE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36339"/>
          <a:stretch/>
        </p:blipFill>
        <p:spPr>
          <a:xfrm>
            <a:off x="4213819" y="0"/>
            <a:ext cx="1878305" cy="10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F74A5B60-B602-844B-A45E-BBBE20D64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87" y="254733"/>
            <a:ext cx="4808798" cy="819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51A9518-E2DB-3245-B57E-A2108BC68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086" y="1200150"/>
            <a:ext cx="4808798" cy="33718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78E04D-29D6-3B14-1483-28B2CB45CE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8243" y="514362"/>
            <a:ext cx="3291493" cy="3852895"/>
          </a:xfrm>
          <a:custGeom>
            <a:avLst/>
            <a:gdLst>
              <a:gd name="connsiteX0" fmla="*/ 1086108 w 3291493"/>
              <a:gd name="connsiteY0" fmla="*/ 3852761 h 3852895"/>
              <a:gd name="connsiteX1" fmla="*/ 1086759 w 3291493"/>
              <a:gd name="connsiteY1" fmla="*/ 3852772 h 3852895"/>
              <a:gd name="connsiteX2" fmla="*/ 1077642 w 3291493"/>
              <a:gd name="connsiteY2" fmla="*/ 3852895 h 3852895"/>
              <a:gd name="connsiteX3" fmla="*/ 1889631 w 3291493"/>
              <a:gd name="connsiteY3" fmla="*/ 1102 h 3852895"/>
              <a:gd name="connsiteX4" fmla="*/ 2703074 w 3291493"/>
              <a:gd name="connsiteY4" fmla="*/ 105606 h 3852895"/>
              <a:gd name="connsiteX5" fmla="*/ 3287140 w 3291493"/>
              <a:gd name="connsiteY5" fmla="*/ 913787 h 3852895"/>
              <a:gd name="connsiteX6" fmla="*/ 3150148 w 3291493"/>
              <a:gd name="connsiteY6" fmla="*/ 2470639 h 3852895"/>
              <a:gd name="connsiteX7" fmla="*/ 3031388 w 3291493"/>
              <a:gd name="connsiteY7" fmla="*/ 3094265 h 3852895"/>
              <a:gd name="connsiteX8" fmla="*/ 1349505 w 3291493"/>
              <a:gd name="connsiteY8" fmla="*/ 3848579 h 3852895"/>
              <a:gd name="connsiteX9" fmla="*/ 1086108 w 3291493"/>
              <a:gd name="connsiteY9" fmla="*/ 3852761 h 3852895"/>
              <a:gd name="connsiteX10" fmla="*/ 980897 w 3291493"/>
              <a:gd name="connsiteY10" fmla="*/ 3850924 h 3852895"/>
              <a:gd name="connsiteX11" fmla="*/ 319871 w 3291493"/>
              <a:gd name="connsiteY11" fmla="*/ 3149103 h 3852895"/>
              <a:gd name="connsiteX12" fmla="*/ 1782 w 3291493"/>
              <a:gd name="connsiteY12" fmla="*/ 1391712 h 3852895"/>
              <a:gd name="connsiteX13" fmla="*/ 463147 w 3291493"/>
              <a:gd name="connsiteY13" fmla="*/ 371557 h 3852895"/>
              <a:gd name="connsiteX14" fmla="*/ 1615141 w 3291493"/>
              <a:gd name="connsiteY14" fmla="*/ 4168 h 3852895"/>
              <a:gd name="connsiteX15" fmla="*/ 1889631 w 3291493"/>
              <a:gd name="connsiteY15" fmla="*/ 1102 h 385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91493" h="3852895">
                <a:moveTo>
                  <a:pt x="1086108" y="3852761"/>
                </a:moveTo>
                <a:lnTo>
                  <a:pt x="1086759" y="3852772"/>
                </a:lnTo>
                <a:lnTo>
                  <a:pt x="1077642" y="3852895"/>
                </a:lnTo>
                <a:close/>
                <a:moveTo>
                  <a:pt x="1889631" y="1102"/>
                </a:moveTo>
                <a:cubicBezTo>
                  <a:pt x="2164105" y="7580"/>
                  <a:pt x="2437713" y="42623"/>
                  <a:pt x="2703074" y="105606"/>
                </a:cubicBezTo>
                <a:cubicBezTo>
                  <a:pt x="3151996" y="212207"/>
                  <a:pt x="3321758" y="520578"/>
                  <a:pt x="3287140" y="913787"/>
                </a:cubicBezTo>
                <a:cubicBezTo>
                  <a:pt x="3241435" y="1432778"/>
                  <a:pt x="3195853" y="1951647"/>
                  <a:pt x="3150148" y="2470639"/>
                </a:cubicBezTo>
                <a:cubicBezTo>
                  <a:pt x="3131545" y="2681629"/>
                  <a:pt x="3112327" y="2895570"/>
                  <a:pt x="3031388" y="3094265"/>
                </a:cubicBezTo>
                <a:cubicBezTo>
                  <a:pt x="2786693" y="3695345"/>
                  <a:pt x="2006065" y="3825644"/>
                  <a:pt x="1349505" y="3848579"/>
                </a:cubicBezTo>
                <a:lnTo>
                  <a:pt x="1086108" y="3852761"/>
                </a:lnTo>
                <a:lnTo>
                  <a:pt x="980897" y="3850924"/>
                </a:lnTo>
                <a:cubicBezTo>
                  <a:pt x="480294" y="3821552"/>
                  <a:pt x="400949" y="3496296"/>
                  <a:pt x="319871" y="3149103"/>
                </a:cubicBezTo>
                <a:cubicBezTo>
                  <a:pt x="186574" y="2578470"/>
                  <a:pt x="-21378" y="1979558"/>
                  <a:pt x="1782" y="1391712"/>
                </a:cubicBezTo>
                <a:cubicBezTo>
                  <a:pt x="16689" y="1015347"/>
                  <a:pt x="154913" y="627671"/>
                  <a:pt x="463147" y="371557"/>
                </a:cubicBezTo>
                <a:cubicBezTo>
                  <a:pt x="768177" y="118024"/>
                  <a:pt x="1199605" y="23349"/>
                  <a:pt x="1615141" y="4168"/>
                </a:cubicBezTo>
                <a:cubicBezTo>
                  <a:pt x="1706552" y="-43"/>
                  <a:pt x="1798139" y="-1058"/>
                  <a:pt x="1889631" y="110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700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F74A5B60-B602-844B-A45E-BBBE20D64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87" y="254733"/>
            <a:ext cx="4808798" cy="819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51A9518-E2DB-3245-B57E-A2108BC68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086" y="1200150"/>
            <a:ext cx="4808798" cy="33718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03E578-2522-CF91-1D8E-8E82D6392F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8804" y="-1"/>
            <a:ext cx="3510281" cy="4737498"/>
          </a:xfrm>
          <a:custGeom>
            <a:avLst/>
            <a:gdLst>
              <a:gd name="connsiteX0" fmla="*/ 605781 w 3510281"/>
              <a:gd name="connsiteY0" fmla="*/ 0 h 4737498"/>
              <a:gd name="connsiteX1" fmla="*/ 3510281 w 3510281"/>
              <a:gd name="connsiteY1" fmla="*/ 0 h 4737498"/>
              <a:gd name="connsiteX2" fmla="*/ 3510281 w 3510281"/>
              <a:gd name="connsiteY2" fmla="*/ 4609716 h 4737498"/>
              <a:gd name="connsiteX3" fmla="*/ 811009 w 3510281"/>
              <a:gd name="connsiteY3" fmla="*/ 4627120 h 4737498"/>
              <a:gd name="connsiteX4" fmla="*/ 64749 w 3510281"/>
              <a:gd name="connsiteY4" fmla="*/ 2670939 h 4737498"/>
              <a:gd name="connsiteX5" fmla="*/ 13509 w 3510281"/>
              <a:gd name="connsiteY5" fmla="*/ 1068590 h 4737498"/>
              <a:gd name="connsiteX6" fmla="*/ 299410 w 3510281"/>
              <a:gd name="connsiteY6" fmla="*/ 264403 h 4737498"/>
              <a:gd name="connsiteX7" fmla="*/ 605781 w 3510281"/>
              <a:gd name="connsiteY7" fmla="*/ 0 h 473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0281" h="4737498">
                <a:moveTo>
                  <a:pt x="605781" y="0"/>
                </a:moveTo>
                <a:lnTo>
                  <a:pt x="3510281" y="0"/>
                </a:lnTo>
                <a:lnTo>
                  <a:pt x="3510281" y="4609716"/>
                </a:lnTo>
                <a:cubicBezTo>
                  <a:pt x="2618863" y="4744261"/>
                  <a:pt x="1683028" y="4805308"/>
                  <a:pt x="811009" y="4627120"/>
                </a:cubicBezTo>
                <a:cubicBezTo>
                  <a:pt x="-158406" y="4428985"/>
                  <a:pt x="49497" y="3421308"/>
                  <a:pt x="64749" y="2670939"/>
                </a:cubicBezTo>
                <a:cubicBezTo>
                  <a:pt x="75720" y="2136912"/>
                  <a:pt x="-38133" y="1602349"/>
                  <a:pt x="13509" y="1068590"/>
                </a:cubicBezTo>
                <a:cubicBezTo>
                  <a:pt x="41203" y="781696"/>
                  <a:pt x="125354" y="493999"/>
                  <a:pt x="299410" y="264403"/>
                </a:cubicBezTo>
                <a:cubicBezTo>
                  <a:pt x="387308" y="148467"/>
                  <a:pt x="491260" y="63323"/>
                  <a:pt x="6057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389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1C4D309-6C7C-7A42-A145-341021633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87" y="254733"/>
            <a:ext cx="8411052" cy="819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8028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kalv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94F159C5-3E4F-22DA-E4C2-4ADA2113A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0"/>
          <a:stretch/>
        </p:blipFill>
        <p:spPr>
          <a:xfrm>
            <a:off x="5740863" y="-2619"/>
            <a:ext cx="3403138" cy="16835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14D4919-B957-92E0-8172-DF9E006CA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412"/>
          <a:stretch/>
        </p:blipFill>
        <p:spPr>
          <a:xfrm>
            <a:off x="5904710" y="2710305"/>
            <a:ext cx="3239289" cy="2433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91EA11-FCB8-5A43-8C96-B3C4ACE14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86" y="2117635"/>
            <a:ext cx="5176682" cy="819023"/>
          </a:xfrm>
        </p:spPr>
        <p:txBody>
          <a:bodyPr>
            <a:normAutofit/>
          </a:bodyPr>
          <a:lstStyle>
            <a:lvl1pPr algn="l">
              <a:defRPr sz="3000" b="1" i="0">
                <a:solidFill>
                  <a:sysClr val="windowText" lastClr="000000"/>
                </a:solidFill>
                <a:latin typeface="Fira Sans SemiBold" panose="020B0503050000020004" pitchFamily="34" charset="0"/>
                <a:ea typeface="Fira Sans SemiBold" panose="020B0503050000020004" pitchFamily="34" charset="0"/>
              </a:defRPr>
            </a:lvl1pPr>
          </a:lstStyle>
          <a:p>
            <a:r>
              <a:rPr lang="en-GB" err="1"/>
              <a:t>Välikalvon</a:t>
            </a:r>
            <a:r>
              <a:rPr lang="en-GB"/>
              <a:t> </a:t>
            </a:r>
            <a:r>
              <a:rPr lang="en-GB" err="1"/>
              <a:t>otsikko</a:t>
            </a:r>
            <a:endParaRPr lang="en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E3FE6A-13C0-6224-A8BD-B89063887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229100"/>
            <a:ext cx="23622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D0C77AF-DCCC-EB6B-5E03-3AEFCD692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4341" y="3454703"/>
            <a:ext cx="1988677" cy="168879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91F02F1-9895-C293-DF3D-747AED88B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68680" y="1963376"/>
            <a:ext cx="1675320" cy="194656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71BD423-9A38-0388-0C6B-7E56911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2422" y="0"/>
            <a:ext cx="1939255" cy="1854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12496AA-A5AF-CD97-6063-34F61FBD7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0"/>
          <a:stretch/>
        </p:blipFill>
        <p:spPr>
          <a:xfrm>
            <a:off x="5740863" y="-2619"/>
            <a:ext cx="3403138" cy="16835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914D967-36FE-8164-AE07-E862E91A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412"/>
          <a:stretch/>
        </p:blipFill>
        <p:spPr>
          <a:xfrm>
            <a:off x="5904710" y="2710305"/>
            <a:ext cx="3239289" cy="24331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C8BCCA-4073-D9CF-4951-B30F818F1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29100"/>
            <a:ext cx="23622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A144403-6349-3828-835D-BAB45FC16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4341" y="3454703"/>
            <a:ext cx="1988677" cy="168879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399E778-57CE-3C1E-8252-CD9634A8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68680" y="1963376"/>
            <a:ext cx="1675320" cy="19465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6DF2873-DBA7-689A-C222-908450180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2422" y="0"/>
            <a:ext cx="1939255" cy="185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92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1079AE-6A0F-02B2-A567-AD40A7D26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29100"/>
            <a:ext cx="24765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4C95A0D-B67D-C5F6-56F0-91FC260C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1037332 w 9144000"/>
              <a:gd name="connsiteY0" fmla="*/ 0 h 5143500"/>
              <a:gd name="connsiteX1" fmla="*/ 7873325 w 9144000"/>
              <a:gd name="connsiteY1" fmla="*/ 0 h 5143500"/>
              <a:gd name="connsiteX2" fmla="*/ 7891876 w 9144000"/>
              <a:gd name="connsiteY2" fmla="*/ 5946 h 5143500"/>
              <a:gd name="connsiteX3" fmla="*/ 8941706 w 9144000"/>
              <a:gd name="connsiteY3" fmla="*/ 486781 h 5143500"/>
              <a:gd name="connsiteX4" fmla="*/ 9144000 w 9144000"/>
              <a:gd name="connsiteY4" fmla="*/ 618007 h 5143500"/>
              <a:gd name="connsiteX5" fmla="*/ 9144000 w 9144000"/>
              <a:gd name="connsiteY5" fmla="*/ 3242991 h 5143500"/>
              <a:gd name="connsiteX6" fmla="*/ 9103175 w 9144000"/>
              <a:gd name="connsiteY6" fmla="*/ 3357741 h 5143500"/>
              <a:gd name="connsiteX7" fmla="*/ 8801100 w 9144000"/>
              <a:gd name="connsiteY7" fmla="*/ 4155001 h 5143500"/>
              <a:gd name="connsiteX8" fmla="*/ 8181111 w 9144000"/>
              <a:gd name="connsiteY8" fmla="*/ 5091836 h 5143500"/>
              <a:gd name="connsiteX9" fmla="*/ 8137676 w 9144000"/>
              <a:gd name="connsiteY9" fmla="*/ 5143500 h 5143500"/>
              <a:gd name="connsiteX10" fmla="*/ 2970654 w 9144000"/>
              <a:gd name="connsiteY10" fmla="*/ 5143500 h 5143500"/>
              <a:gd name="connsiteX11" fmla="*/ 1636199 w 9144000"/>
              <a:gd name="connsiteY11" fmla="*/ 5016500 h 5143500"/>
              <a:gd name="connsiteX12" fmla="*/ 136065 w 9144000"/>
              <a:gd name="connsiteY12" fmla="*/ 4146289 h 5143500"/>
              <a:gd name="connsiteX13" fmla="*/ 0 w 9144000"/>
              <a:gd name="connsiteY13" fmla="*/ 4025026 h 5143500"/>
              <a:gd name="connsiteX14" fmla="*/ 0 w 9144000"/>
              <a:gd name="connsiteY14" fmla="*/ 1580792 h 5143500"/>
              <a:gd name="connsiteX15" fmla="*/ 78101 w 9144000"/>
              <a:gd name="connsiteY15" fmla="*/ 1458508 h 5143500"/>
              <a:gd name="connsiteX16" fmla="*/ 393700 w 9144000"/>
              <a:gd name="connsiteY16" fmla="*/ 963099 h 5143500"/>
              <a:gd name="connsiteX17" fmla="*/ 993636 w 9144000"/>
              <a:gd name="connsiteY17" fmla="*/ 5406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5143500">
                <a:moveTo>
                  <a:pt x="1037332" y="0"/>
                </a:moveTo>
                <a:lnTo>
                  <a:pt x="7873325" y="0"/>
                </a:lnTo>
                <a:lnTo>
                  <a:pt x="7891876" y="5946"/>
                </a:lnTo>
                <a:cubicBezTo>
                  <a:pt x="8219834" y="118168"/>
                  <a:pt x="8621765" y="296501"/>
                  <a:pt x="8941706" y="486781"/>
                </a:cubicBezTo>
                <a:lnTo>
                  <a:pt x="9144000" y="618007"/>
                </a:lnTo>
                <a:lnTo>
                  <a:pt x="9144000" y="3242991"/>
                </a:lnTo>
                <a:lnTo>
                  <a:pt x="9103175" y="3357741"/>
                </a:lnTo>
                <a:cubicBezTo>
                  <a:pt x="9017943" y="3592352"/>
                  <a:pt x="8917781" y="3854701"/>
                  <a:pt x="8801100" y="4155001"/>
                </a:cubicBezTo>
                <a:cubicBezTo>
                  <a:pt x="8623300" y="4457249"/>
                  <a:pt x="8406649" y="4812323"/>
                  <a:pt x="8181111" y="5091836"/>
                </a:cubicBezTo>
                <a:lnTo>
                  <a:pt x="8137676" y="5143500"/>
                </a:lnTo>
                <a:lnTo>
                  <a:pt x="2970654" y="5143500"/>
                </a:lnTo>
                <a:lnTo>
                  <a:pt x="1636199" y="5016500"/>
                </a:lnTo>
                <a:cubicBezTo>
                  <a:pt x="1369515" y="5016500"/>
                  <a:pt x="643257" y="4578764"/>
                  <a:pt x="136065" y="4146289"/>
                </a:cubicBezTo>
                <a:lnTo>
                  <a:pt x="0" y="4025026"/>
                </a:lnTo>
                <a:lnTo>
                  <a:pt x="0" y="1580792"/>
                </a:lnTo>
                <a:lnTo>
                  <a:pt x="78101" y="1458508"/>
                </a:lnTo>
                <a:cubicBezTo>
                  <a:pt x="172194" y="1312626"/>
                  <a:pt x="277813" y="1151481"/>
                  <a:pt x="393700" y="963099"/>
                </a:cubicBezTo>
                <a:cubicBezTo>
                  <a:pt x="654844" y="554170"/>
                  <a:pt x="836344" y="257939"/>
                  <a:pt x="993636" y="54067"/>
                </a:cubicBezTo>
                <a:close/>
              </a:path>
            </a:pathLst>
          </a:custGeom>
          <a:solidFill>
            <a:srgbClr val="C3B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483FC1-3056-2CFD-9A31-3DA42FB8B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229100"/>
            <a:ext cx="24765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1E8C194-C1FB-F18B-96E6-3521FAA3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1037332 w 9144000"/>
              <a:gd name="connsiteY0" fmla="*/ 0 h 5143500"/>
              <a:gd name="connsiteX1" fmla="*/ 7873325 w 9144000"/>
              <a:gd name="connsiteY1" fmla="*/ 0 h 5143500"/>
              <a:gd name="connsiteX2" fmla="*/ 7891876 w 9144000"/>
              <a:gd name="connsiteY2" fmla="*/ 5946 h 5143500"/>
              <a:gd name="connsiteX3" fmla="*/ 8941706 w 9144000"/>
              <a:gd name="connsiteY3" fmla="*/ 486781 h 5143500"/>
              <a:gd name="connsiteX4" fmla="*/ 9144000 w 9144000"/>
              <a:gd name="connsiteY4" fmla="*/ 618007 h 5143500"/>
              <a:gd name="connsiteX5" fmla="*/ 9144000 w 9144000"/>
              <a:gd name="connsiteY5" fmla="*/ 3242991 h 5143500"/>
              <a:gd name="connsiteX6" fmla="*/ 9103175 w 9144000"/>
              <a:gd name="connsiteY6" fmla="*/ 3357741 h 5143500"/>
              <a:gd name="connsiteX7" fmla="*/ 8801100 w 9144000"/>
              <a:gd name="connsiteY7" fmla="*/ 4155001 h 5143500"/>
              <a:gd name="connsiteX8" fmla="*/ 8181111 w 9144000"/>
              <a:gd name="connsiteY8" fmla="*/ 5091836 h 5143500"/>
              <a:gd name="connsiteX9" fmla="*/ 8137676 w 9144000"/>
              <a:gd name="connsiteY9" fmla="*/ 5143500 h 5143500"/>
              <a:gd name="connsiteX10" fmla="*/ 2970654 w 9144000"/>
              <a:gd name="connsiteY10" fmla="*/ 5143500 h 5143500"/>
              <a:gd name="connsiteX11" fmla="*/ 1636199 w 9144000"/>
              <a:gd name="connsiteY11" fmla="*/ 5016500 h 5143500"/>
              <a:gd name="connsiteX12" fmla="*/ 136065 w 9144000"/>
              <a:gd name="connsiteY12" fmla="*/ 4146289 h 5143500"/>
              <a:gd name="connsiteX13" fmla="*/ 0 w 9144000"/>
              <a:gd name="connsiteY13" fmla="*/ 4025026 h 5143500"/>
              <a:gd name="connsiteX14" fmla="*/ 0 w 9144000"/>
              <a:gd name="connsiteY14" fmla="*/ 1580792 h 5143500"/>
              <a:gd name="connsiteX15" fmla="*/ 78101 w 9144000"/>
              <a:gd name="connsiteY15" fmla="*/ 1458508 h 5143500"/>
              <a:gd name="connsiteX16" fmla="*/ 393700 w 9144000"/>
              <a:gd name="connsiteY16" fmla="*/ 963099 h 5143500"/>
              <a:gd name="connsiteX17" fmla="*/ 993636 w 9144000"/>
              <a:gd name="connsiteY17" fmla="*/ 5406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5143500">
                <a:moveTo>
                  <a:pt x="1037332" y="0"/>
                </a:moveTo>
                <a:lnTo>
                  <a:pt x="7873325" y="0"/>
                </a:lnTo>
                <a:lnTo>
                  <a:pt x="7891876" y="5946"/>
                </a:lnTo>
                <a:cubicBezTo>
                  <a:pt x="8219834" y="118168"/>
                  <a:pt x="8621765" y="296501"/>
                  <a:pt x="8941706" y="486781"/>
                </a:cubicBezTo>
                <a:lnTo>
                  <a:pt x="9144000" y="618007"/>
                </a:lnTo>
                <a:lnTo>
                  <a:pt x="9144000" y="3242991"/>
                </a:lnTo>
                <a:lnTo>
                  <a:pt x="9103175" y="3357741"/>
                </a:lnTo>
                <a:cubicBezTo>
                  <a:pt x="9017943" y="3592352"/>
                  <a:pt x="8917781" y="3854701"/>
                  <a:pt x="8801100" y="4155001"/>
                </a:cubicBezTo>
                <a:cubicBezTo>
                  <a:pt x="8623300" y="4457249"/>
                  <a:pt x="8406649" y="4812323"/>
                  <a:pt x="8181111" y="5091836"/>
                </a:cubicBezTo>
                <a:lnTo>
                  <a:pt x="8137676" y="5143500"/>
                </a:lnTo>
                <a:lnTo>
                  <a:pt x="2970654" y="5143500"/>
                </a:lnTo>
                <a:lnTo>
                  <a:pt x="1636199" y="5016500"/>
                </a:lnTo>
                <a:cubicBezTo>
                  <a:pt x="1369515" y="5016500"/>
                  <a:pt x="643257" y="4578764"/>
                  <a:pt x="136065" y="4146289"/>
                </a:cubicBezTo>
                <a:lnTo>
                  <a:pt x="0" y="4025026"/>
                </a:lnTo>
                <a:lnTo>
                  <a:pt x="0" y="1580792"/>
                </a:lnTo>
                <a:lnTo>
                  <a:pt x="78101" y="1458508"/>
                </a:lnTo>
                <a:cubicBezTo>
                  <a:pt x="172194" y="1312626"/>
                  <a:pt x="277813" y="1151481"/>
                  <a:pt x="393700" y="963099"/>
                </a:cubicBezTo>
                <a:cubicBezTo>
                  <a:pt x="654844" y="554170"/>
                  <a:pt x="836344" y="257939"/>
                  <a:pt x="993636" y="54067"/>
                </a:cubicBezTo>
                <a:close/>
              </a:path>
            </a:pathLst>
          </a:custGeom>
          <a:solidFill>
            <a:srgbClr val="C3B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1EA11-FCB8-5A43-8C96-B3C4ACE14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3659" y="2162239"/>
            <a:ext cx="5176682" cy="819023"/>
          </a:xfrm>
        </p:spPr>
        <p:txBody>
          <a:bodyPr>
            <a:normAutofit/>
          </a:bodyPr>
          <a:lstStyle>
            <a:lvl1pPr algn="ctr">
              <a:defRPr sz="3000" b="1" i="0">
                <a:solidFill>
                  <a:schemeClr val="tx1"/>
                </a:solidFill>
                <a:latin typeface="Fira Sans SemiBold" panose="020B0503050000020004" pitchFamily="34" charset="0"/>
                <a:ea typeface="Fira Sans SemiBold" panose="020B0503050000020004" pitchFamily="34" charset="0"/>
              </a:defRPr>
            </a:lvl1pPr>
          </a:lstStyle>
          <a:p>
            <a:r>
              <a:rPr lang="en-GB" err="1"/>
              <a:t>Tähän</a:t>
            </a:r>
            <a:r>
              <a:rPr lang="en-GB"/>
              <a:t> </a:t>
            </a:r>
            <a:r>
              <a:rPr lang="en-GB" err="1"/>
              <a:t>tulee</a:t>
            </a:r>
            <a:r>
              <a:rPr lang="en-GB"/>
              <a:t> </a:t>
            </a:r>
            <a:r>
              <a:rPr lang="en-GB" err="1"/>
              <a:t>nosto</a:t>
            </a:r>
            <a:endParaRPr lang="en-FI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43BF0C39-C347-0C03-2114-811FBA4B7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9100" y="1"/>
            <a:ext cx="2374900" cy="98731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07F7000-57A8-2B45-C02C-D2E072363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4057210"/>
            <a:ext cx="1983659" cy="108628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75E001F-E21A-2498-9669-EA5D64874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9100" y="1"/>
            <a:ext cx="2374900" cy="9873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DE42B5E-A3BB-DFA0-416F-8A84E06A2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4057210"/>
            <a:ext cx="1983659" cy="10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55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BCD4DD-B74D-B468-A35C-B9888270B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29100"/>
            <a:ext cx="24765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6DCBCDE-B649-6D33-20E4-D541AD58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1037332 w 9144000"/>
              <a:gd name="connsiteY0" fmla="*/ 0 h 5143500"/>
              <a:gd name="connsiteX1" fmla="*/ 7873325 w 9144000"/>
              <a:gd name="connsiteY1" fmla="*/ 0 h 5143500"/>
              <a:gd name="connsiteX2" fmla="*/ 7891876 w 9144000"/>
              <a:gd name="connsiteY2" fmla="*/ 5946 h 5143500"/>
              <a:gd name="connsiteX3" fmla="*/ 8941706 w 9144000"/>
              <a:gd name="connsiteY3" fmla="*/ 486781 h 5143500"/>
              <a:gd name="connsiteX4" fmla="*/ 9144000 w 9144000"/>
              <a:gd name="connsiteY4" fmla="*/ 618007 h 5143500"/>
              <a:gd name="connsiteX5" fmla="*/ 9144000 w 9144000"/>
              <a:gd name="connsiteY5" fmla="*/ 3242991 h 5143500"/>
              <a:gd name="connsiteX6" fmla="*/ 9103175 w 9144000"/>
              <a:gd name="connsiteY6" fmla="*/ 3357741 h 5143500"/>
              <a:gd name="connsiteX7" fmla="*/ 8801100 w 9144000"/>
              <a:gd name="connsiteY7" fmla="*/ 4155001 h 5143500"/>
              <a:gd name="connsiteX8" fmla="*/ 8181111 w 9144000"/>
              <a:gd name="connsiteY8" fmla="*/ 5091836 h 5143500"/>
              <a:gd name="connsiteX9" fmla="*/ 8137676 w 9144000"/>
              <a:gd name="connsiteY9" fmla="*/ 5143500 h 5143500"/>
              <a:gd name="connsiteX10" fmla="*/ 2970654 w 9144000"/>
              <a:gd name="connsiteY10" fmla="*/ 5143500 h 5143500"/>
              <a:gd name="connsiteX11" fmla="*/ 1636199 w 9144000"/>
              <a:gd name="connsiteY11" fmla="*/ 5016500 h 5143500"/>
              <a:gd name="connsiteX12" fmla="*/ 136065 w 9144000"/>
              <a:gd name="connsiteY12" fmla="*/ 4146289 h 5143500"/>
              <a:gd name="connsiteX13" fmla="*/ 0 w 9144000"/>
              <a:gd name="connsiteY13" fmla="*/ 4025026 h 5143500"/>
              <a:gd name="connsiteX14" fmla="*/ 0 w 9144000"/>
              <a:gd name="connsiteY14" fmla="*/ 1580792 h 5143500"/>
              <a:gd name="connsiteX15" fmla="*/ 78101 w 9144000"/>
              <a:gd name="connsiteY15" fmla="*/ 1458508 h 5143500"/>
              <a:gd name="connsiteX16" fmla="*/ 393700 w 9144000"/>
              <a:gd name="connsiteY16" fmla="*/ 963099 h 5143500"/>
              <a:gd name="connsiteX17" fmla="*/ 993636 w 9144000"/>
              <a:gd name="connsiteY17" fmla="*/ 5406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5143500">
                <a:moveTo>
                  <a:pt x="1037332" y="0"/>
                </a:moveTo>
                <a:lnTo>
                  <a:pt x="7873325" y="0"/>
                </a:lnTo>
                <a:lnTo>
                  <a:pt x="7891876" y="5946"/>
                </a:lnTo>
                <a:cubicBezTo>
                  <a:pt x="8219834" y="118168"/>
                  <a:pt x="8621765" y="296501"/>
                  <a:pt x="8941706" y="486781"/>
                </a:cubicBezTo>
                <a:lnTo>
                  <a:pt x="9144000" y="618007"/>
                </a:lnTo>
                <a:lnTo>
                  <a:pt x="9144000" y="3242991"/>
                </a:lnTo>
                <a:lnTo>
                  <a:pt x="9103175" y="3357741"/>
                </a:lnTo>
                <a:cubicBezTo>
                  <a:pt x="9017943" y="3592352"/>
                  <a:pt x="8917781" y="3854701"/>
                  <a:pt x="8801100" y="4155001"/>
                </a:cubicBezTo>
                <a:cubicBezTo>
                  <a:pt x="8623300" y="4457249"/>
                  <a:pt x="8406649" y="4812323"/>
                  <a:pt x="8181111" y="5091836"/>
                </a:cubicBezTo>
                <a:lnTo>
                  <a:pt x="8137676" y="5143500"/>
                </a:lnTo>
                <a:lnTo>
                  <a:pt x="2970654" y="5143500"/>
                </a:lnTo>
                <a:lnTo>
                  <a:pt x="1636199" y="5016500"/>
                </a:lnTo>
                <a:cubicBezTo>
                  <a:pt x="1369515" y="5016500"/>
                  <a:pt x="643257" y="4578764"/>
                  <a:pt x="136065" y="4146289"/>
                </a:cubicBezTo>
                <a:lnTo>
                  <a:pt x="0" y="4025026"/>
                </a:lnTo>
                <a:lnTo>
                  <a:pt x="0" y="1580792"/>
                </a:lnTo>
                <a:lnTo>
                  <a:pt x="78101" y="1458508"/>
                </a:lnTo>
                <a:cubicBezTo>
                  <a:pt x="172194" y="1312626"/>
                  <a:pt x="277813" y="1151481"/>
                  <a:pt x="393700" y="963099"/>
                </a:cubicBezTo>
                <a:cubicBezTo>
                  <a:pt x="654844" y="554170"/>
                  <a:pt x="836344" y="257939"/>
                  <a:pt x="993636" y="540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483FC1-3056-2CFD-9A31-3DA42FB8B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229100"/>
            <a:ext cx="24765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1E8C194-C1FB-F18B-96E6-3521FAA3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1037332 w 9144000"/>
              <a:gd name="connsiteY0" fmla="*/ 0 h 5143500"/>
              <a:gd name="connsiteX1" fmla="*/ 7873325 w 9144000"/>
              <a:gd name="connsiteY1" fmla="*/ 0 h 5143500"/>
              <a:gd name="connsiteX2" fmla="*/ 7891876 w 9144000"/>
              <a:gd name="connsiteY2" fmla="*/ 5946 h 5143500"/>
              <a:gd name="connsiteX3" fmla="*/ 8941706 w 9144000"/>
              <a:gd name="connsiteY3" fmla="*/ 486781 h 5143500"/>
              <a:gd name="connsiteX4" fmla="*/ 9144000 w 9144000"/>
              <a:gd name="connsiteY4" fmla="*/ 618007 h 5143500"/>
              <a:gd name="connsiteX5" fmla="*/ 9144000 w 9144000"/>
              <a:gd name="connsiteY5" fmla="*/ 3242991 h 5143500"/>
              <a:gd name="connsiteX6" fmla="*/ 9103175 w 9144000"/>
              <a:gd name="connsiteY6" fmla="*/ 3357741 h 5143500"/>
              <a:gd name="connsiteX7" fmla="*/ 8801100 w 9144000"/>
              <a:gd name="connsiteY7" fmla="*/ 4155001 h 5143500"/>
              <a:gd name="connsiteX8" fmla="*/ 8181111 w 9144000"/>
              <a:gd name="connsiteY8" fmla="*/ 5091836 h 5143500"/>
              <a:gd name="connsiteX9" fmla="*/ 8137676 w 9144000"/>
              <a:gd name="connsiteY9" fmla="*/ 5143500 h 5143500"/>
              <a:gd name="connsiteX10" fmla="*/ 2970654 w 9144000"/>
              <a:gd name="connsiteY10" fmla="*/ 5143500 h 5143500"/>
              <a:gd name="connsiteX11" fmla="*/ 1636199 w 9144000"/>
              <a:gd name="connsiteY11" fmla="*/ 5016500 h 5143500"/>
              <a:gd name="connsiteX12" fmla="*/ 136065 w 9144000"/>
              <a:gd name="connsiteY12" fmla="*/ 4146289 h 5143500"/>
              <a:gd name="connsiteX13" fmla="*/ 0 w 9144000"/>
              <a:gd name="connsiteY13" fmla="*/ 4025026 h 5143500"/>
              <a:gd name="connsiteX14" fmla="*/ 0 w 9144000"/>
              <a:gd name="connsiteY14" fmla="*/ 1580792 h 5143500"/>
              <a:gd name="connsiteX15" fmla="*/ 78101 w 9144000"/>
              <a:gd name="connsiteY15" fmla="*/ 1458508 h 5143500"/>
              <a:gd name="connsiteX16" fmla="*/ 393700 w 9144000"/>
              <a:gd name="connsiteY16" fmla="*/ 963099 h 5143500"/>
              <a:gd name="connsiteX17" fmla="*/ 993636 w 9144000"/>
              <a:gd name="connsiteY17" fmla="*/ 5406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5143500">
                <a:moveTo>
                  <a:pt x="1037332" y="0"/>
                </a:moveTo>
                <a:lnTo>
                  <a:pt x="7873325" y="0"/>
                </a:lnTo>
                <a:lnTo>
                  <a:pt x="7891876" y="5946"/>
                </a:lnTo>
                <a:cubicBezTo>
                  <a:pt x="8219834" y="118168"/>
                  <a:pt x="8621765" y="296501"/>
                  <a:pt x="8941706" y="486781"/>
                </a:cubicBezTo>
                <a:lnTo>
                  <a:pt x="9144000" y="618007"/>
                </a:lnTo>
                <a:lnTo>
                  <a:pt x="9144000" y="3242991"/>
                </a:lnTo>
                <a:lnTo>
                  <a:pt x="9103175" y="3357741"/>
                </a:lnTo>
                <a:cubicBezTo>
                  <a:pt x="9017943" y="3592352"/>
                  <a:pt x="8917781" y="3854701"/>
                  <a:pt x="8801100" y="4155001"/>
                </a:cubicBezTo>
                <a:cubicBezTo>
                  <a:pt x="8623300" y="4457249"/>
                  <a:pt x="8406649" y="4812323"/>
                  <a:pt x="8181111" y="5091836"/>
                </a:cubicBezTo>
                <a:lnTo>
                  <a:pt x="8137676" y="5143500"/>
                </a:lnTo>
                <a:lnTo>
                  <a:pt x="2970654" y="5143500"/>
                </a:lnTo>
                <a:lnTo>
                  <a:pt x="1636199" y="5016500"/>
                </a:lnTo>
                <a:cubicBezTo>
                  <a:pt x="1369515" y="5016500"/>
                  <a:pt x="643257" y="4578764"/>
                  <a:pt x="136065" y="4146289"/>
                </a:cubicBezTo>
                <a:lnTo>
                  <a:pt x="0" y="4025026"/>
                </a:lnTo>
                <a:lnTo>
                  <a:pt x="0" y="1580792"/>
                </a:lnTo>
                <a:lnTo>
                  <a:pt x="78101" y="1458508"/>
                </a:lnTo>
                <a:cubicBezTo>
                  <a:pt x="172194" y="1312626"/>
                  <a:pt x="277813" y="1151481"/>
                  <a:pt x="393700" y="963099"/>
                </a:cubicBezTo>
                <a:cubicBezTo>
                  <a:pt x="654844" y="554170"/>
                  <a:pt x="836344" y="257939"/>
                  <a:pt x="993636" y="540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1EA11-FCB8-5A43-8C96-B3C4ACE14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3659" y="2162239"/>
            <a:ext cx="5176682" cy="819023"/>
          </a:xfrm>
        </p:spPr>
        <p:txBody>
          <a:bodyPr>
            <a:normAutofit/>
          </a:bodyPr>
          <a:lstStyle>
            <a:lvl1pPr algn="ctr">
              <a:defRPr sz="3000" b="1" i="0">
                <a:solidFill>
                  <a:srgbClr val="103A64"/>
                </a:solidFill>
                <a:latin typeface="Fira Sans SemiBold" panose="020B0503050000020004" pitchFamily="34" charset="0"/>
                <a:ea typeface="Fira Sans SemiBold" panose="020B0503050000020004" pitchFamily="34" charset="0"/>
              </a:defRPr>
            </a:lvl1pPr>
          </a:lstStyle>
          <a:p>
            <a:r>
              <a:rPr lang="en-GB" err="1"/>
              <a:t>Tähän</a:t>
            </a:r>
            <a:r>
              <a:rPr lang="en-GB"/>
              <a:t> </a:t>
            </a:r>
            <a:r>
              <a:rPr lang="en-GB" err="1"/>
              <a:t>tulee</a:t>
            </a:r>
            <a:r>
              <a:rPr lang="en-GB"/>
              <a:t> </a:t>
            </a:r>
            <a:r>
              <a:rPr lang="en-GB" err="1"/>
              <a:t>nosto</a:t>
            </a:r>
            <a:endParaRPr lang="en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355E2E-38D4-7282-587B-6B8C000EA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9100" y="1"/>
            <a:ext cx="2374900" cy="98731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5D9F5DE-840B-BEF3-046C-2D86D008B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4057210"/>
            <a:ext cx="1983659" cy="108628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A6327EA-F52E-7208-BC1C-0421C86A0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9100" y="1"/>
            <a:ext cx="2374900" cy="9873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EBFF119-C6F2-9D70-A6BC-40F5F44EC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4057210"/>
            <a:ext cx="1983659" cy="10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6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CD066F-2F2A-5FB2-9B47-A8836D8B67FC}"/>
              </a:ext>
            </a:extLst>
          </p:cNvPr>
          <p:cNvSpPr/>
          <p:nvPr userDrawn="1"/>
        </p:nvSpPr>
        <p:spPr>
          <a:xfrm>
            <a:off x="0" y="4229100"/>
            <a:ext cx="24765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9C1B7E4-8C40-191B-5A18-47372D156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1037332 w 9144000"/>
              <a:gd name="connsiteY0" fmla="*/ 0 h 5143500"/>
              <a:gd name="connsiteX1" fmla="*/ 7873325 w 9144000"/>
              <a:gd name="connsiteY1" fmla="*/ 0 h 5143500"/>
              <a:gd name="connsiteX2" fmla="*/ 7891876 w 9144000"/>
              <a:gd name="connsiteY2" fmla="*/ 5946 h 5143500"/>
              <a:gd name="connsiteX3" fmla="*/ 8941706 w 9144000"/>
              <a:gd name="connsiteY3" fmla="*/ 486781 h 5143500"/>
              <a:gd name="connsiteX4" fmla="*/ 9144000 w 9144000"/>
              <a:gd name="connsiteY4" fmla="*/ 618007 h 5143500"/>
              <a:gd name="connsiteX5" fmla="*/ 9144000 w 9144000"/>
              <a:gd name="connsiteY5" fmla="*/ 3242991 h 5143500"/>
              <a:gd name="connsiteX6" fmla="*/ 9103175 w 9144000"/>
              <a:gd name="connsiteY6" fmla="*/ 3357741 h 5143500"/>
              <a:gd name="connsiteX7" fmla="*/ 8801100 w 9144000"/>
              <a:gd name="connsiteY7" fmla="*/ 4155001 h 5143500"/>
              <a:gd name="connsiteX8" fmla="*/ 8181111 w 9144000"/>
              <a:gd name="connsiteY8" fmla="*/ 5091836 h 5143500"/>
              <a:gd name="connsiteX9" fmla="*/ 8137676 w 9144000"/>
              <a:gd name="connsiteY9" fmla="*/ 5143500 h 5143500"/>
              <a:gd name="connsiteX10" fmla="*/ 2970654 w 9144000"/>
              <a:gd name="connsiteY10" fmla="*/ 5143500 h 5143500"/>
              <a:gd name="connsiteX11" fmla="*/ 1636199 w 9144000"/>
              <a:gd name="connsiteY11" fmla="*/ 5016500 h 5143500"/>
              <a:gd name="connsiteX12" fmla="*/ 136065 w 9144000"/>
              <a:gd name="connsiteY12" fmla="*/ 4146289 h 5143500"/>
              <a:gd name="connsiteX13" fmla="*/ 0 w 9144000"/>
              <a:gd name="connsiteY13" fmla="*/ 4025026 h 5143500"/>
              <a:gd name="connsiteX14" fmla="*/ 0 w 9144000"/>
              <a:gd name="connsiteY14" fmla="*/ 1580792 h 5143500"/>
              <a:gd name="connsiteX15" fmla="*/ 78101 w 9144000"/>
              <a:gd name="connsiteY15" fmla="*/ 1458508 h 5143500"/>
              <a:gd name="connsiteX16" fmla="*/ 393700 w 9144000"/>
              <a:gd name="connsiteY16" fmla="*/ 963099 h 5143500"/>
              <a:gd name="connsiteX17" fmla="*/ 993636 w 9144000"/>
              <a:gd name="connsiteY17" fmla="*/ 5406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5143500">
                <a:moveTo>
                  <a:pt x="1037332" y="0"/>
                </a:moveTo>
                <a:lnTo>
                  <a:pt x="7873325" y="0"/>
                </a:lnTo>
                <a:lnTo>
                  <a:pt x="7891876" y="5946"/>
                </a:lnTo>
                <a:cubicBezTo>
                  <a:pt x="8219834" y="118168"/>
                  <a:pt x="8621765" y="296501"/>
                  <a:pt x="8941706" y="486781"/>
                </a:cubicBezTo>
                <a:lnTo>
                  <a:pt x="9144000" y="618007"/>
                </a:lnTo>
                <a:lnTo>
                  <a:pt x="9144000" y="3242991"/>
                </a:lnTo>
                <a:lnTo>
                  <a:pt x="9103175" y="3357741"/>
                </a:lnTo>
                <a:cubicBezTo>
                  <a:pt x="9017943" y="3592352"/>
                  <a:pt x="8917781" y="3854701"/>
                  <a:pt x="8801100" y="4155001"/>
                </a:cubicBezTo>
                <a:cubicBezTo>
                  <a:pt x="8623300" y="4457249"/>
                  <a:pt x="8406649" y="4812323"/>
                  <a:pt x="8181111" y="5091836"/>
                </a:cubicBezTo>
                <a:lnTo>
                  <a:pt x="8137676" y="5143500"/>
                </a:lnTo>
                <a:lnTo>
                  <a:pt x="2970654" y="5143500"/>
                </a:lnTo>
                <a:lnTo>
                  <a:pt x="1636199" y="5016500"/>
                </a:lnTo>
                <a:cubicBezTo>
                  <a:pt x="1369515" y="5016500"/>
                  <a:pt x="643257" y="4578764"/>
                  <a:pt x="136065" y="4146289"/>
                </a:cubicBezTo>
                <a:lnTo>
                  <a:pt x="0" y="4025026"/>
                </a:lnTo>
                <a:lnTo>
                  <a:pt x="0" y="1580792"/>
                </a:lnTo>
                <a:lnTo>
                  <a:pt x="78101" y="1458508"/>
                </a:lnTo>
                <a:cubicBezTo>
                  <a:pt x="172194" y="1312626"/>
                  <a:pt x="277813" y="1151481"/>
                  <a:pt x="393700" y="963099"/>
                </a:cubicBezTo>
                <a:cubicBezTo>
                  <a:pt x="654844" y="554170"/>
                  <a:pt x="836344" y="257939"/>
                  <a:pt x="993636" y="540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483FC1-3056-2CFD-9A31-3DA42FB8B89E}"/>
              </a:ext>
            </a:extLst>
          </p:cNvPr>
          <p:cNvSpPr/>
          <p:nvPr/>
        </p:nvSpPr>
        <p:spPr>
          <a:xfrm>
            <a:off x="0" y="4229100"/>
            <a:ext cx="24765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1E8C194-C1FB-F18B-96E6-3521FAA3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1037332 w 9144000"/>
              <a:gd name="connsiteY0" fmla="*/ 0 h 5143500"/>
              <a:gd name="connsiteX1" fmla="*/ 7873325 w 9144000"/>
              <a:gd name="connsiteY1" fmla="*/ 0 h 5143500"/>
              <a:gd name="connsiteX2" fmla="*/ 7891876 w 9144000"/>
              <a:gd name="connsiteY2" fmla="*/ 5946 h 5143500"/>
              <a:gd name="connsiteX3" fmla="*/ 8941706 w 9144000"/>
              <a:gd name="connsiteY3" fmla="*/ 486781 h 5143500"/>
              <a:gd name="connsiteX4" fmla="*/ 9144000 w 9144000"/>
              <a:gd name="connsiteY4" fmla="*/ 618007 h 5143500"/>
              <a:gd name="connsiteX5" fmla="*/ 9144000 w 9144000"/>
              <a:gd name="connsiteY5" fmla="*/ 3242991 h 5143500"/>
              <a:gd name="connsiteX6" fmla="*/ 9103175 w 9144000"/>
              <a:gd name="connsiteY6" fmla="*/ 3357741 h 5143500"/>
              <a:gd name="connsiteX7" fmla="*/ 8801100 w 9144000"/>
              <a:gd name="connsiteY7" fmla="*/ 4155001 h 5143500"/>
              <a:gd name="connsiteX8" fmla="*/ 8181111 w 9144000"/>
              <a:gd name="connsiteY8" fmla="*/ 5091836 h 5143500"/>
              <a:gd name="connsiteX9" fmla="*/ 8137676 w 9144000"/>
              <a:gd name="connsiteY9" fmla="*/ 5143500 h 5143500"/>
              <a:gd name="connsiteX10" fmla="*/ 2970654 w 9144000"/>
              <a:gd name="connsiteY10" fmla="*/ 5143500 h 5143500"/>
              <a:gd name="connsiteX11" fmla="*/ 1636199 w 9144000"/>
              <a:gd name="connsiteY11" fmla="*/ 5016500 h 5143500"/>
              <a:gd name="connsiteX12" fmla="*/ 136065 w 9144000"/>
              <a:gd name="connsiteY12" fmla="*/ 4146289 h 5143500"/>
              <a:gd name="connsiteX13" fmla="*/ 0 w 9144000"/>
              <a:gd name="connsiteY13" fmla="*/ 4025026 h 5143500"/>
              <a:gd name="connsiteX14" fmla="*/ 0 w 9144000"/>
              <a:gd name="connsiteY14" fmla="*/ 1580792 h 5143500"/>
              <a:gd name="connsiteX15" fmla="*/ 78101 w 9144000"/>
              <a:gd name="connsiteY15" fmla="*/ 1458508 h 5143500"/>
              <a:gd name="connsiteX16" fmla="*/ 393700 w 9144000"/>
              <a:gd name="connsiteY16" fmla="*/ 963099 h 5143500"/>
              <a:gd name="connsiteX17" fmla="*/ 993636 w 9144000"/>
              <a:gd name="connsiteY17" fmla="*/ 5406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5143500">
                <a:moveTo>
                  <a:pt x="1037332" y="0"/>
                </a:moveTo>
                <a:lnTo>
                  <a:pt x="7873325" y="0"/>
                </a:lnTo>
                <a:lnTo>
                  <a:pt x="7891876" y="5946"/>
                </a:lnTo>
                <a:cubicBezTo>
                  <a:pt x="8219834" y="118168"/>
                  <a:pt x="8621765" y="296501"/>
                  <a:pt x="8941706" y="486781"/>
                </a:cubicBezTo>
                <a:lnTo>
                  <a:pt x="9144000" y="618007"/>
                </a:lnTo>
                <a:lnTo>
                  <a:pt x="9144000" y="3242991"/>
                </a:lnTo>
                <a:lnTo>
                  <a:pt x="9103175" y="3357741"/>
                </a:lnTo>
                <a:cubicBezTo>
                  <a:pt x="9017943" y="3592352"/>
                  <a:pt x="8917781" y="3854701"/>
                  <a:pt x="8801100" y="4155001"/>
                </a:cubicBezTo>
                <a:cubicBezTo>
                  <a:pt x="8623300" y="4457249"/>
                  <a:pt x="8406649" y="4812323"/>
                  <a:pt x="8181111" y="5091836"/>
                </a:cubicBezTo>
                <a:lnTo>
                  <a:pt x="8137676" y="5143500"/>
                </a:lnTo>
                <a:lnTo>
                  <a:pt x="2970654" y="5143500"/>
                </a:lnTo>
                <a:lnTo>
                  <a:pt x="1636199" y="5016500"/>
                </a:lnTo>
                <a:cubicBezTo>
                  <a:pt x="1369515" y="5016500"/>
                  <a:pt x="643257" y="4578764"/>
                  <a:pt x="136065" y="4146289"/>
                </a:cubicBezTo>
                <a:lnTo>
                  <a:pt x="0" y="4025026"/>
                </a:lnTo>
                <a:lnTo>
                  <a:pt x="0" y="1580792"/>
                </a:lnTo>
                <a:lnTo>
                  <a:pt x="78101" y="1458508"/>
                </a:lnTo>
                <a:cubicBezTo>
                  <a:pt x="172194" y="1312626"/>
                  <a:pt x="277813" y="1151481"/>
                  <a:pt x="393700" y="963099"/>
                </a:cubicBezTo>
                <a:cubicBezTo>
                  <a:pt x="654844" y="554170"/>
                  <a:pt x="836344" y="257939"/>
                  <a:pt x="993636" y="540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1EA11-FCB8-5A43-8C96-B3C4ACE14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3659" y="2162239"/>
            <a:ext cx="5176682" cy="819023"/>
          </a:xfrm>
        </p:spPr>
        <p:txBody>
          <a:bodyPr>
            <a:normAutofit/>
          </a:bodyPr>
          <a:lstStyle>
            <a:lvl1pPr algn="ctr">
              <a:defRPr sz="3000" b="1" i="0">
                <a:solidFill>
                  <a:srgbClr val="103A64"/>
                </a:solidFill>
                <a:latin typeface="Fira Sans SemiBold" panose="020B0503050000020004" pitchFamily="34" charset="0"/>
                <a:ea typeface="Fira Sans SemiBold" panose="020B0503050000020004" pitchFamily="34" charset="0"/>
              </a:defRPr>
            </a:lvl1pPr>
          </a:lstStyle>
          <a:p>
            <a:r>
              <a:rPr lang="en-GB" err="1"/>
              <a:t>Tähän</a:t>
            </a:r>
            <a:r>
              <a:rPr lang="en-GB"/>
              <a:t> </a:t>
            </a:r>
            <a:r>
              <a:rPr lang="en-GB" err="1"/>
              <a:t>tulee</a:t>
            </a:r>
            <a:r>
              <a:rPr lang="en-GB"/>
              <a:t> </a:t>
            </a:r>
            <a:r>
              <a:rPr lang="en-GB" err="1"/>
              <a:t>nosto</a:t>
            </a:r>
            <a:endParaRPr lang="en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5CCF9D7-AEAC-E10B-F589-F9FAB327B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9100" y="1"/>
            <a:ext cx="2374900" cy="98731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F353235-E3FB-56E1-FFAB-91F293C94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4057210"/>
            <a:ext cx="1983659" cy="108628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8002184-2AC7-5A04-59B6-38D530A25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9100" y="1"/>
            <a:ext cx="2374900" cy="9873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3623E9F-DF0C-D1C7-BD6C-399BA4BB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4057210"/>
            <a:ext cx="1983659" cy="10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92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D03B6D6-927B-D573-6F46-9D363D791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259"/>
          <a:stretch/>
        </p:blipFill>
        <p:spPr>
          <a:xfrm>
            <a:off x="6191770" y="0"/>
            <a:ext cx="2938648" cy="83979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A1B661-DC49-B163-6183-D2926BA3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9782"/>
          <a:stretch/>
        </p:blipFill>
        <p:spPr>
          <a:xfrm>
            <a:off x="6666795" y="0"/>
            <a:ext cx="1835154" cy="1346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483FC1-3056-2CFD-9A31-3DA42FB8B89E}"/>
              </a:ext>
            </a:extLst>
          </p:cNvPr>
          <p:cNvSpPr/>
          <p:nvPr/>
        </p:nvSpPr>
        <p:spPr>
          <a:xfrm>
            <a:off x="0" y="4229100"/>
            <a:ext cx="24765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1EA11-FCB8-5A43-8C96-B3C4ACE14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3659" y="2162238"/>
            <a:ext cx="5176682" cy="819023"/>
          </a:xfrm>
        </p:spPr>
        <p:txBody>
          <a:bodyPr>
            <a:normAutofit/>
          </a:bodyPr>
          <a:lstStyle>
            <a:lvl1pPr algn="ctr">
              <a:defRPr sz="3000" b="1" i="0">
                <a:solidFill>
                  <a:srgbClr val="103A64"/>
                </a:solidFill>
                <a:latin typeface="Fira Sans SemiBold" panose="020B0503050000020004" pitchFamily="34" charset="0"/>
                <a:ea typeface="Fira Sans SemiBold" panose="020B0503050000020004" pitchFamily="34" charset="0"/>
              </a:defRPr>
            </a:lvl1pPr>
          </a:lstStyle>
          <a:p>
            <a:r>
              <a:rPr lang="en-GB" err="1"/>
              <a:t>Tähän</a:t>
            </a:r>
            <a:r>
              <a:rPr lang="en-GB"/>
              <a:t> </a:t>
            </a:r>
            <a:r>
              <a:rPr lang="en-GB" err="1"/>
              <a:t>tulee</a:t>
            </a:r>
            <a:r>
              <a:rPr lang="en-GB"/>
              <a:t> </a:t>
            </a:r>
            <a:r>
              <a:rPr lang="en-GB" err="1"/>
              <a:t>lainaus</a:t>
            </a:r>
            <a:endParaRPr lang="en-FI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AA4BA06C-CABB-6D2B-5C7E-09B70DF87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-7923"/>
          <a:stretch/>
        </p:blipFill>
        <p:spPr>
          <a:xfrm>
            <a:off x="7211141" y="279243"/>
            <a:ext cx="852736" cy="63515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5B36CE7-DEF1-FF8F-7CD8-01B4848F3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259"/>
          <a:stretch/>
        </p:blipFill>
        <p:spPr>
          <a:xfrm>
            <a:off x="6191770" y="0"/>
            <a:ext cx="2938648" cy="83979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1D6AAC2-3514-F9F9-FA26-44ED252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9782"/>
          <a:stretch/>
        </p:blipFill>
        <p:spPr>
          <a:xfrm>
            <a:off x="6666795" y="0"/>
            <a:ext cx="1835154" cy="1346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CE2E97-D0A2-A105-7650-8C9FB218AF16}"/>
              </a:ext>
            </a:extLst>
          </p:cNvPr>
          <p:cNvSpPr/>
          <p:nvPr userDrawn="1"/>
        </p:nvSpPr>
        <p:spPr>
          <a:xfrm>
            <a:off x="0" y="4229100"/>
            <a:ext cx="24765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437F9A0-FF32-B492-49C9-537E240E6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-7923"/>
          <a:stretch/>
        </p:blipFill>
        <p:spPr>
          <a:xfrm>
            <a:off x="7211141" y="279243"/>
            <a:ext cx="852736" cy="63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82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i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F938A-4BD8-EB44-B973-7E758C52D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111" y="1221685"/>
            <a:ext cx="4487704" cy="819023"/>
          </a:xfrm>
        </p:spPr>
        <p:txBody>
          <a:bodyPr>
            <a:normAutofit/>
          </a:bodyPr>
          <a:lstStyle>
            <a:lvl1pPr algn="l">
              <a:defRPr sz="3000" b="1" i="0">
                <a:solidFill>
                  <a:sysClr val="windowText" lastClr="000000"/>
                </a:solidFill>
                <a:latin typeface="Fira Sans SemiBold" panose="020B0503050000020004" pitchFamily="34" charset="0"/>
                <a:ea typeface="Fira Sans SemiBold" panose="020B0503050000020004" pitchFamily="34" charset="0"/>
              </a:defRPr>
            </a:lvl1pPr>
          </a:lstStyle>
          <a:p>
            <a:r>
              <a:rPr lang="en-GB"/>
              <a:t>Kiitos!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45679-0B5E-284A-AA2E-42DAEB855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6112" y="2322513"/>
            <a:ext cx="4487704" cy="150325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GB" err="1"/>
              <a:t>Nimi</a:t>
            </a:r>
            <a:endParaRPr lang="en-GB"/>
          </a:p>
          <a:p>
            <a:pPr lvl="0"/>
            <a:r>
              <a:rPr lang="en-GB" err="1"/>
              <a:t>Yhteystiedot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E4B5EE-4B45-2B48-91B4-16FA6DD7E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97859"/>
            <a:ext cx="2424223" cy="64564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E344E5-D95A-D340-85FF-B312057D4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5200" y="4497858"/>
            <a:ext cx="1768549" cy="6456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Graphic 7" descr="Kansalaisareenan logo.">
            <a:extLst>
              <a:ext uri="{FF2B5EF4-FFF2-40B4-BE49-F238E27FC236}">
                <a16:creationId xmlns:a16="http://schemas.microsoft.com/office/drawing/2014/main" id="{22312BFD-721C-4B93-FB7C-05F002BF1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111" y="4107571"/>
            <a:ext cx="2541914" cy="44281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A45779D-3070-5B5A-53D1-1C9CA94CF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0191" y="2490598"/>
            <a:ext cx="1203809" cy="197914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97C785F-4A25-C71A-0F0D-950F9C7B7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5876" y="-24551"/>
            <a:ext cx="2938648" cy="122168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2E3F79A-1320-3662-066F-870C3E758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1600" y="3292444"/>
            <a:ext cx="2692400" cy="187560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354E2CC-9B5B-BD6D-05E0-7E7827463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43700" y="-1"/>
            <a:ext cx="2400300" cy="24976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FEE3AD-2CDA-4E69-387D-2CB1CCE9F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712196"/>
            <a:ext cx="2424223" cy="4428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949BD6A-B95E-21DB-7839-2E8600111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0191" y="2490598"/>
            <a:ext cx="1203809" cy="19791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EFC2287-6DCC-437D-8079-29F1F3AF8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5876" y="-24551"/>
            <a:ext cx="2938648" cy="122168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D5D0188-D42C-FA21-391E-660564149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1600" y="3292444"/>
            <a:ext cx="2692400" cy="187560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98CFA7E-B191-C9C5-2A77-FF199F43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43700" y="-1"/>
            <a:ext cx="2400300" cy="24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41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41A8A0-E69F-1056-4798-E901F073F1CD}"/>
              </a:ext>
            </a:extLst>
          </p:cNvPr>
          <p:cNvSpPr/>
          <p:nvPr/>
        </p:nvSpPr>
        <p:spPr>
          <a:xfrm>
            <a:off x="0" y="4229100"/>
            <a:ext cx="23622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E1F741-4494-4CAA-65A7-F5C028446CB1}"/>
              </a:ext>
            </a:extLst>
          </p:cNvPr>
          <p:cNvSpPr/>
          <p:nvPr userDrawn="1"/>
        </p:nvSpPr>
        <p:spPr>
          <a:xfrm>
            <a:off x="0" y="4229100"/>
            <a:ext cx="23622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876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oma kuv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Kansalaisareenan logo.">
            <a:extLst>
              <a:ext uri="{FF2B5EF4-FFF2-40B4-BE49-F238E27FC236}">
                <a16:creationId xmlns:a16="http://schemas.microsoft.com/office/drawing/2014/main" id="{4C4CF4FC-847A-A9FB-0E28-C7A1012D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F5C992-2E8C-6545-EA6A-1C4DCEE6E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899" y="4495800"/>
            <a:ext cx="2120900" cy="647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152D109-806E-7C42-A43D-8EC7EE87E0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99" y="1396410"/>
            <a:ext cx="4141865" cy="194737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1" i="0">
                <a:solidFill>
                  <a:schemeClr val="tx1"/>
                </a:solidFill>
                <a:latin typeface="Fira Sans SemiBold" panose="020B0503050000020004" pitchFamily="34" charset="0"/>
                <a:ea typeface="Fira Sans SemiBold" panose="020B050305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995938F7-E598-244F-9A27-4078293C7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000" y="3563317"/>
            <a:ext cx="4141864" cy="12403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.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1D24D22-F100-8697-853B-683A198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279835" y="-642923"/>
            <a:ext cx="1240331" cy="252617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2843EFA-9AF5-9493-0613-0ECE85377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571079" y="2972048"/>
            <a:ext cx="2247900" cy="2120900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2621677-E50D-F9DA-4D35-CA8DF517D5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5857" y="0"/>
            <a:ext cx="3958144" cy="4673848"/>
          </a:xfrm>
          <a:custGeom>
            <a:avLst/>
            <a:gdLst>
              <a:gd name="connsiteX0" fmla="*/ 130892 w 3958144"/>
              <a:gd name="connsiteY0" fmla="*/ 0 h 4673848"/>
              <a:gd name="connsiteX1" fmla="*/ 3958144 w 3958144"/>
              <a:gd name="connsiteY1" fmla="*/ 0 h 4673848"/>
              <a:gd name="connsiteX2" fmla="*/ 3958144 w 3958144"/>
              <a:gd name="connsiteY2" fmla="*/ 4524145 h 4673848"/>
              <a:gd name="connsiteX3" fmla="*/ 3854487 w 3958144"/>
              <a:gd name="connsiteY3" fmla="*/ 4563520 h 4673848"/>
              <a:gd name="connsiteX4" fmla="*/ 1617316 w 3958144"/>
              <a:gd name="connsiteY4" fmla="*/ 4378668 h 4673848"/>
              <a:gd name="connsiteX5" fmla="*/ 144426 w 3958144"/>
              <a:gd name="connsiteY5" fmla="*/ 1993568 h 4673848"/>
              <a:gd name="connsiteX6" fmla="*/ 98975 w 3958144"/>
              <a:gd name="connsiteY6" fmla="*/ 79250 h 467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8144" h="4673848">
                <a:moveTo>
                  <a:pt x="130892" y="0"/>
                </a:moveTo>
                <a:lnTo>
                  <a:pt x="3958144" y="0"/>
                </a:lnTo>
                <a:lnTo>
                  <a:pt x="3958144" y="4524145"/>
                </a:lnTo>
                <a:lnTo>
                  <a:pt x="3854487" y="4563520"/>
                </a:lnTo>
                <a:cubicBezTo>
                  <a:pt x="3180027" y="4779130"/>
                  <a:pt x="2146419" y="4658110"/>
                  <a:pt x="1617316" y="4378668"/>
                </a:cubicBezTo>
                <a:cubicBezTo>
                  <a:pt x="911846" y="4006079"/>
                  <a:pt x="320522" y="2801663"/>
                  <a:pt x="144426" y="1993568"/>
                </a:cubicBezTo>
                <a:cubicBezTo>
                  <a:pt x="23360" y="1438003"/>
                  <a:pt x="-86189" y="631888"/>
                  <a:pt x="98975" y="7925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2" name="Graphic 1" descr="Kansalaisareenan logo.">
            <a:extLst>
              <a:ext uri="{FF2B5EF4-FFF2-40B4-BE49-F238E27FC236}">
                <a16:creationId xmlns:a16="http://schemas.microsoft.com/office/drawing/2014/main" id="{A4871B69-BCC7-B79E-0075-56276CA6D4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B36B53E-CF21-0C4E-FEE8-F46C6E035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279835" y="-642923"/>
            <a:ext cx="1240331" cy="252617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571E8F4-F5AE-8F58-67A0-D4EABCB82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571079" y="2972048"/>
            <a:ext cx="22479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kuva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Kansalaisareenan logo.">
            <a:extLst>
              <a:ext uri="{FF2B5EF4-FFF2-40B4-BE49-F238E27FC236}">
                <a16:creationId xmlns:a16="http://schemas.microsoft.com/office/drawing/2014/main" id="{4C4CF4FC-847A-A9FB-0E28-C7A1012D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F5C992-2E8C-6545-EA6A-1C4DCEE6E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899" y="4495800"/>
            <a:ext cx="2120900" cy="647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152D109-806E-7C42-A43D-8EC7EE87E0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99" y="1396410"/>
            <a:ext cx="4141865" cy="194737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1" i="0">
                <a:solidFill>
                  <a:schemeClr val="tx1"/>
                </a:solidFill>
                <a:latin typeface="Fira Sans SemiBold" panose="020B0503050000020004" pitchFamily="34" charset="0"/>
                <a:ea typeface="Fira Sans SemiBold" panose="020B050305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995938F7-E598-244F-9A27-4078293C7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000" y="3563317"/>
            <a:ext cx="4141864" cy="12403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.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57B9B83-F402-AD3C-7FF6-6419C6FB1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266930" y="-642923"/>
            <a:ext cx="1240331" cy="252617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1FDB1D0-15CA-B2BC-0BA4-09D16EFC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571079" y="2972048"/>
            <a:ext cx="2247900" cy="2120900"/>
          </a:xfrm>
          <a:prstGeom prst="rect">
            <a:avLst/>
          </a:prstGeom>
        </p:spPr>
      </p:pic>
      <p:pic>
        <p:nvPicPr>
          <p:cNvPr id="8" name="Picture 7" descr="Kaksi naista halaavat toisiaan ja nauravat iloisesti.">
            <a:extLst>
              <a:ext uri="{FF2B5EF4-FFF2-40B4-BE49-F238E27FC236}">
                <a16:creationId xmlns:a16="http://schemas.microsoft.com/office/drawing/2014/main" id="{6E833C4D-18E4-9CBD-8916-943C8F2F64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5857" y="0"/>
            <a:ext cx="3958144" cy="4673848"/>
          </a:xfrm>
          <a:custGeom>
            <a:avLst/>
            <a:gdLst>
              <a:gd name="connsiteX0" fmla="*/ 130892 w 3958144"/>
              <a:gd name="connsiteY0" fmla="*/ 0 h 4673848"/>
              <a:gd name="connsiteX1" fmla="*/ 3958144 w 3958144"/>
              <a:gd name="connsiteY1" fmla="*/ 0 h 4673848"/>
              <a:gd name="connsiteX2" fmla="*/ 3958144 w 3958144"/>
              <a:gd name="connsiteY2" fmla="*/ 4524145 h 4673848"/>
              <a:gd name="connsiteX3" fmla="*/ 3854487 w 3958144"/>
              <a:gd name="connsiteY3" fmla="*/ 4563520 h 4673848"/>
              <a:gd name="connsiteX4" fmla="*/ 1617316 w 3958144"/>
              <a:gd name="connsiteY4" fmla="*/ 4378668 h 4673848"/>
              <a:gd name="connsiteX5" fmla="*/ 144426 w 3958144"/>
              <a:gd name="connsiteY5" fmla="*/ 1993568 h 4673848"/>
              <a:gd name="connsiteX6" fmla="*/ 98975 w 3958144"/>
              <a:gd name="connsiteY6" fmla="*/ 79250 h 467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8144" h="4673848">
                <a:moveTo>
                  <a:pt x="130892" y="0"/>
                </a:moveTo>
                <a:lnTo>
                  <a:pt x="3958144" y="0"/>
                </a:lnTo>
                <a:lnTo>
                  <a:pt x="3958144" y="4524145"/>
                </a:lnTo>
                <a:lnTo>
                  <a:pt x="3854487" y="4563520"/>
                </a:lnTo>
                <a:cubicBezTo>
                  <a:pt x="3180027" y="4779130"/>
                  <a:pt x="2146419" y="4658110"/>
                  <a:pt x="1617316" y="4378668"/>
                </a:cubicBezTo>
                <a:cubicBezTo>
                  <a:pt x="911846" y="4006079"/>
                  <a:pt x="320522" y="2801663"/>
                  <a:pt x="144426" y="1993568"/>
                </a:cubicBezTo>
                <a:cubicBezTo>
                  <a:pt x="23360" y="1438003"/>
                  <a:pt x="-86189" y="631888"/>
                  <a:pt x="98975" y="79250"/>
                </a:cubicBezTo>
                <a:close/>
              </a:path>
            </a:pathLst>
          </a:custGeom>
        </p:spPr>
      </p:pic>
      <p:pic>
        <p:nvPicPr>
          <p:cNvPr id="2" name="Graphic 1" descr="Kansalaisareenan logo.">
            <a:extLst>
              <a:ext uri="{FF2B5EF4-FFF2-40B4-BE49-F238E27FC236}">
                <a16:creationId xmlns:a16="http://schemas.microsoft.com/office/drawing/2014/main" id="{D3190675-451F-653F-9B22-D09DC4CB1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72040B-19D2-0F9B-3379-A925D5B23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266930" y="-642923"/>
            <a:ext cx="1240331" cy="252617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E775542-55FD-6659-A1CF-013D05FFB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571079" y="2972048"/>
            <a:ext cx="2247900" cy="2120900"/>
          </a:xfrm>
          <a:prstGeom prst="rect">
            <a:avLst/>
          </a:prstGeom>
        </p:spPr>
      </p:pic>
      <p:pic>
        <p:nvPicPr>
          <p:cNvPr id="6" name="Picture 5" descr="Kaksi naista halaavat toisiaan ja nauravat iloisesti.">
            <a:extLst>
              <a:ext uri="{FF2B5EF4-FFF2-40B4-BE49-F238E27FC236}">
                <a16:creationId xmlns:a16="http://schemas.microsoft.com/office/drawing/2014/main" id="{E9550E58-AEA8-3EFC-5A3B-5058C18975E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5857" y="0"/>
            <a:ext cx="3958144" cy="4673848"/>
          </a:xfrm>
          <a:custGeom>
            <a:avLst/>
            <a:gdLst>
              <a:gd name="connsiteX0" fmla="*/ 130892 w 3958144"/>
              <a:gd name="connsiteY0" fmla="*/ 0 h 4673848"/>
              <a:gd name="connsiteX1" fmla="*/ 3958144 w 3958144"/>
              <a:gd name="connsiteY1" fmla="*/ 0 h 4673848"/>
              <a:gd name="connsiteX2" fmla="*/ 3958144 w 3958144"/>
              <a:gd name="connsiteY2" fmla="*/ 4524145 h 4673848"/>
              <a:gd name="connsiteX3" fmla="*/ 3854487 w 3958144"/>
              <a:gd name="connsiteY3" fmla="*/ 4563520 h 4673848"/>
              <a:gd name="connsiteX4" fmla="*/ 1617316 w 3958144"/>
              <a:gd name="connsiteY4" fmla="*/ 4378668 h 4673848"/>
              <a:gd name="connsiteX5" fmla="*/ 144426 w 3958144"/>
              <a:gd name="connsiteY5" fmla="*/ 1993568 h 4673848"/>
              <a:gd name="connsiteX6" fmla="*/ 98975 w 3958144"/>
              <a:gd name="connsiteY6" fmla="*/ 79250 h 467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8144" h="4673848">
                <a:moveTo>
                  <a:pt x="130892" y="0"/>
                </a:moveTo>
                <a:lnTo>
                  <a:pt x="3958144" y="0"/>
                </a:lnTo>
                <a:lnTo>
                  <a:pt x="3958144" y="4524145"/>
                </a:lnTo>
                <a:lnTo>
                  <a:pt x="3854487" y="4563520"/>
                </a:lnTo>
                <a:cubicBezTo>
                  <a:pt x="3180027" y="4779130"/>
                  <a:pt x="2146419" y="4658110"/>
                  <a:pt x="1617316" y="4378668"/>
                </a:cubicBezTo>
                <a:cubicBezTo>
                  <a:pt x="911846" y="4006079"/>
                  <a:pt x="320522" y="2801663"/>
                  <a:pt x="144426" y="1993568"/>
                </a:cubicBezTo>
                <a:cubicBezTo>
                  <a:pt x="23360" y="1438003"/>
                  <a:pt x="-86189" y="631888"/>
                  <a:pt x="98975" y="7925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41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kuv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Kansalaisareenan logo.">
            <a:extLst>
              <a:ext uri="{FF2B5EF4-FFF2-40B4-BE49-F238E27FC236}">
                <a16:creationId xmlns:a16="http://schemas.microsoft.com/office/drawing/2014/main" id="{4C4CF4FC-847A-A9FB-0E28-C7A1012D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F5C992-2E8C-6545-EA6A-1C4DCEE6E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899" y="4495800"/>
            <a:ext cx="2120900" cy="647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152D109-806E-7C42-A43D-8EC7EE87E0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99" y="1396410"/>
            <a:ext cx="4141865" cy="194737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1" i="0">
                <a:solidFill>
                  <a:schemeClr val="tx1"/>
                </a:solidFill>
                <a:latin typeface="Fira Sans SemiBold" panose="020B0503050000020004" pitchFamily="34" charset="0"/>
                <a:ea typeface="Fira Sans SemiBold" panose="020B050305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995938F7-E598-244F-9A27-4078293C7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000" y="3563317"/>
            <a:ext cx="4141864" cy="12403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E98E3A0-C26F-F5F7-367F-CE95E5606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5571079" y="2972048"/>
            <a:ext cx="2247900" cy="2120900"/>
          </a:xfrm>
          <a:prstGeom prst="rect">
            <a:avLst/>
          </a:prstGeom>
        </p:spPr>
      </p:pic>
      <p:pic>
        <p:nvPicPr>
          <p:cNvPr id="5" name="Picture 4" descr="Mies ja nainen keräävät keltaiset sadetakit päällään roskia luonnosta.">
            <a:extLst>
              <a:ext uri="{FF2B5EF4-FFF2-40B4-BE49-F238E27FC236}">
                <a16:creationId xmlns:a16="http://schemas.microsoft.com/office/drawing/2014/main" id="{16C72F00-4401-D5C6-F4D1-23E2B6915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5857" y="0"/>
            <a:ext cx="3958144" cy="4673848"/>
          </a:xfrm>
          <a:custGeom>
            <a:avLst/>
            <a:gdLst>
              <a:gd name="connsiteX0" fmla="*/ 130892 w 3958144"/>
              <a:gd name="connsiteY0" fmla="*/ 0 h 4673848"/>
              <a:gd name="connsiteX1" fmla="*/ 3958144 w 3958144"/>
              <a:gd name="connsiteY1" fmla="*/ 0 h 4673848"/>
              <a:gd name="connsiteX2" fmla="*/ 3958144 w 3958144"/>
              <a:gd name="connsiteY2" fmla="*/ 4524145 h 4673848"/>
              <a:gd name="connsiteX3" fmla="*/ 3854487 w 3958144"/>
              <a:gd name="connsiteY3" fmla="*/ 4563520 h 4673848"/>
              <a:gd name="connsiteX4" fmla="*/ 1617316 w 3958144"/>
              <a:gd name="connsiteY4" fmla="*/ 4378668 h 4673848"/>
              <a:gd name="connsiteX5" fmla="*/ 144426 w 3958144"/>
              <a:gd name="connsiteY5" fmla="*/ 1993568 h 4673848"/>
              <a:gd name="connsiteX6" fmla="*/ 98975 w 3958144"/>
              <a:gd name="connsiteY6" fmla="*/ 79250 h 467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8144" h="4673848">
                <a:moveTo>
                  <a:pt x="130892" y="0"/>
                </a:moveTo>
                <a:lnTo>
                  <a:pt x="3958144" y="0"/>
                </a:lnTo>
                <a:lnTo>
                  <a:pt x="3958144" y="4524145"/>
                </a:lnTo>
                <a:lnTo>
                  <a:pt x="3854487" y="4563520"/>
                </a:lnTo>
                <a:cubicBezTo>
                  <a:pt x="3180027" y="4779130"/>
                  <a:pt x="2146419" y="4658110"/>
                  <a:pt x="1617316" y="4378668"/>
                </a:cubicBezTo>
                <a:cubicBezTo>
                  <a:pt x="911846" y="4006079"/>
                  <a:pt x="320522" y="2801663"/>
                  <a:pt x="144426" y="1993568"/>
                </a:cubicBezTo>
                <a:cubicBezTo>
                  <a:pt x="23360" y="1438003"/>
                  <a:pt x="-86189" y="631888"/>
                  <a:pt x="98975" y="79250"/>
                </a:cubicBez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2467239-C3BA-03BF-24C5-21775BA06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6339"/>
          <a:stretch/>
        </p:blipFill>
        <p:spPr>
          <a:xfrm>
            <a:off x="3958144" y="0"/>
            <a:ext cx="1878305" cy="1056558"/>
          </a:xfrm>
          <a:prstGeom prst="rect">
            <a:avLst/>
          </a:prstGeom>
        </p:spPr>
      </p:pic>
      <p:pic>
        <p:nvPicPr>
          <p:cNvPr id="2" name="Graphic 1" descr="Kansalaisareenan logo.">
            <a:extLst>
              <a:ext uri="{FF2B5EF4-FFF2-40B4-BE49-F238E27FC236}">
                <a16:creationId xmlns:a16="http://schemas.microsoft.com/office/drawing/2014/main" id="{AC1D2F7C-C99E-F4D0-CA2F-A67247292D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FDD36F9-B8EB-7897-4EB7-2DCEF7D39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5571079" y="2972048"/>
            <a:ext cx="2247900" cy="2120900"/>
          </a:xfrm>
          <a:prstGeom prst="rect">
            <a:avLst/>
          </a:prstGeom>
        </p:spPr>
      </p:pic>
      <p:pic>
        <p:nvPicPr>
          <p:cNvPr id="6" name="Picture 5" descr="Mies ja nainen keräävät keltaiset sadetakit päällään roskia luonnosta.">
            <a:extLst>
              <a:ext uri="{FF2B5EF4-FFF2-40B4-BE49-F238E27FC236}">
                <a16:creationId xmlns:a16="http://schemas.microsoft.com/office/drawing/2014/main" id="{5ADF072A-2623-83BA-DF4E-92F908F0D1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5857" y="0"/>
            <a:ext cx="3958144" cy="4673848"/>
          </a:xfrm>
          <a:custGeom>
            <a:avLst/>
            <a:gdLst>
              <a:gd name="connsiteX0" fmla="*/ 130892 w 3958144"/>
              <a:gd name="connsiteY0" fmla="*/ 0 h 4673848"/>
              <a:gd name="connsiteX1" fmla="*/ 3958144 w 3958144"/>
              <a:gd name="connsiteY1" fmla="*/ 0 h 4673848"/>
              <a:gd name="connsiteX2" fmla="*/ 3958144 w 3958144"/>
              <a:gd name="connsiteY2" fmla="*/ 4524145 h 4673848"/>
              <a:gd name="connsiteX3" fmla="*/ 3854487 w 3958144"/>
              <a:gd name="connsiteY3" fmla="*/ 4563520 h 4673848"/>
              <a:gd name="connsiteX4" fmla="*/ 1617316 w 3958144"/>
              <a:gd name="connsiteY4" fmla="*/ 4378668 h 4673848"/>
              <a:gd name="connsiteX5" fmla="*/ 144426 w 3958144"/>
              <a:gd name="connsiteY5" fmla="*/ 1993568 h 4673848"/>
              <a:gd name="connsiteX6" fmla="*/ 98975 w 3958144"/>
              <a:gd name="connsiteY6" fmla="*/ 79250 h 467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8144" h="4673848">
                <a:moveTo>
                  <a:pt x="130892" y="0"/>
                </a:moveTo>
                <a:lnTo>
                  <a:pt x="3958144" y="0"/>
                </a:lnTo>
                <a:lnTo>
                  <a:pt x="3958144" y="4524145"/>
                </a:lnTo>
                <a:lnTo>
                  <a:pt x="3854487" y="4563520"/>
                </a:lnTo>
                <a:cubicBezTo>
                  <a:pt x="3180027" y="4779130"/>
                  <a:pt x="2146419" y="4658110"/>
                  <a:pt x="1617316" y="4378668"/>
                </a:cubicBezTo>
                <a:cubicBezTo>
                  <a:pt x="911846" y="4006079"/>
                  <a:pt x="320522" y="2801663"/>
                  <a:pt x="144426" y="1993568"/>
                </a:cubicBezTo>
                <a:cubicBezTo>
                  <a:pt x="23360" y="1438003"/>
                  <a:pt x="-86189" y="631888"/>
                  <a:pt x="98975" y="79250"/>
                </a:cubicBez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5748A7D-C3EE-AA6B-A382-88BFFE3BE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6339"/>
          <a:stretch/>
        </p:blipFill>
        <p:spPr>
          <a:xfrm>
            <a:off x="3958144" y="0"/>
            <a:ext cx="1878305" cy="10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7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kuva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Kansalaisareenan logo.">
            <a:extLst>
              <a:ext uri="{FF2B5EF4-FFF2-40B4-BE49-F238E27FC236}">
                <a16:creationId xmlns:a16="http://schemas.microsoft.com/office/drawing/2014/main" id="{4C4CF4FC-847A-A9FB-0E28-C7A1012D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F5C992-2E8C-6545-EA6A-1C4DCEE6E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899" y="4495800"/>
            <a:ext cx="2003371" cy="647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152D109-806E-7C42-A43D-8EC7EE87E0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99" y="1396410"/>
            <a:ext cx="4141865" cy="194737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1" i="0">
                <a:solidFill>
                  <a:schemeClr val="tx1"/>
                </a:solidFill>
                <a:latin typeface="Fira Sans SemiBold" panose="020B0503050000020004" pitchFamily="34" charset="0"/>
                <a:ea typeface="Fira Sans SemiBold" panose="020B050305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995938F7-E598-244F-9A27-4078293C7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000" y="3563317"/>
            <a:ext cx="4141864" cy="12403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A464D90-3C3D-DBA8-AF70-8C43E89D1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279835" y="-642923"/>
            <a:ext cx="1240331" cy="252617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552F65A-321A-BC74-1F63-3104D56B1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571079" y="2972048"/>
            <a:ext cx="2247900" cy="2120900"/>
          </a:xfrm>
          <a:prstGeom prst="rect">
            <a:avLst/>
          </a:prstGeom>
        </p:spPr>
      </p:pic>
      <p:pic>
        <p:nvPicPr>
          <p:cNvPr id="3" name="Picture 2" descr="Lapsi ja mies pelaavat jalkapalloa.">
            <a:extLst>
              <a:ext uri="{FF2B5EF4-FFF2-40B4-BE49-F238E27FC236}">
                <a16:creationId xmlns:a16="http://schemas.microsoft.com/office/drawing/2014/main" id="{C190E52D-5A49-4065-802D-3371A04CB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5857" y="0"/>
            <a:ext cx="3958144" cy="4673848"/>
          </a:xfrm>
          <a:custGeom>
            <a:avLst/>
            <a:gdLst>
              <a:gd name="connsiteX0" fmla="*/ 130892 w 3958144"/>
              <a:gd name="connsiteY0" fmla="*/ 0 h 4673848"/>
              <a:gd name="connsiteX1" fmla="*/ 3958144 w 3958144"/>
              <a:gd name="connsiteY1" fmla="*/ 0 h 4673848"/>
              <a:gd name="connsiteX2" fmla="*/ 3958144 w 3958144"/>
              <a:gd name="connsiteY2" fmla="*/ 4524145 h 4673848"/>
              <a:gd name="connsiteX3" fmla="*/ 3854487 w 3958144"/>
              <a:gd name="connsiteY3" fmla="*/ 4563520 h 4673848"/>
              <a:gd name="connsiteX4" fmla="*/ 1617316 w 3958144"/>
              <a:gd name="connsiteY4" fmla="*/ 4378668 h 4673848"/>
              <a:gd name="connsiteX5" fmla="*/ 144426 w 3958144"/>
              <a:gd name="connsiteY5" fmla="*/ 1993568 h 4673848"/>
              <a:gd name="connsiteX6" fmla="*/ 98975 w 3958144"/>
              <a:gd name="connsiteY6" fmla="*/ 79250 h 467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8144" h="4673848">
                <a:moveTo>
                  <a:pt x="130892" y="0"/>
                </a:moveTo>
                <a:lnTo>
                  <a:pt x="3958144" y="0"/>
                </a:lnTo>
                <a:lnTo>
                  <a:pt x="3958144" y="4524145"/>
                </a:lnTo>
                <a:lnTo>
                  <a:pt x="3854487" y="4563520"/>
                </a:lnTo>
                <a:cubicBezTo>
                  <a:pt x="3180027" y="4779130"/>
                  <a:pt x="2146419" y="4658110"/>
                  <a:pt x="1617316" y="4378668"/>
                </a:cubicBezTo>
                <a:cubicBezTo>
                  <a:pt x="911846" y="4006079"/>
                  <a:pt x="320522" y="2801663"/>
                  <a:pt x="144426" y="1993568"/>
                </a:cubicBezTo>
                <a:cubicBezTo>
                  <a:pt x="23360" y="1438003"/>
                  <a:pt x="-86189" y="631888"/>
                  <a:pt x="98975" y="79250"/>
                </a:cubicBezTo>
                <a:close/>
              </a:path>
            </a:pathLst>
          </a:custGeom>
        </p:spPr>
      </p:pic>
      <p:pic>
        <p:nvPicPr>
          <p:cNvPr id="2" name="Graphic 1" descr="Kansalaisareenan logo.">
            <a:extLst>
              <a:ext uri="{FF2B5EF4-FFF2-40B4-BE49-F238E27FC236}">
                <a16:creationId xmlns:a16="http://schemas.microsoft.com/office/drawing/2014/main" id="{56E9F076-401B-610A-B692-E133C7404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64DC18-67A7-BA2A-50DB-0B7E1FD64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9" y="4495800"/>
            <a:ext cx="2120900" cy="647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3B00DAB-1F47-2512-B6C6-2FC690CE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279835" y="-642923"/>
            <a:ext cx="1240331" cy="25261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1CFC2B9-978F-585F-A7BA-D3DF4BEE9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571079" y="2972048"/>
            <a:ext cx="2247900" cy="2120900"/>
          </a:xfrm>
          <a:prstGeom prst="rect">
            <a:avLst/>
          </a:prstGeom>
        </p:spPr>
      </p:pic>
      <p:pic>
        <p:nvPicPr>
          <p:cNvPr id="12" name="Picture 11" descr="Lapsi ja mies pelaavat jalkapalloa.">
            <a:extLst>
              <a:ext uri="{FF2B5EF4-FFF2-40B4-BE49-F238E27FC236}">
                <a16:creationId xmlns:a16="http://schemas.microsoft.com/office/drawing/2014/main" id="{E50B780A-7295-104E-BE5F-2EBC5C6E40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5857" y="0"/>
            <a:ext cx="3958144" cy="4673848"/>
          </a:xfrm>
          <a:custGeom>
            <a:avLst/>
            <a:gdLst>
              <a:gd name="connsiteX0" fmla="*/ 130892 w 3958144"/>
              <a:gd name="connsiteY0" fmla="*/ 0 h 4673848"/>
              <a:gd name="connsiteX1" fmla="*/ 3958144 w 3958144"/>
              <a:gd name="connsiteY1" fmla="*/ 0 h 4673848"/>
              <a:gd name="connsiteX2" fmla="*/ 3958144 w 3958144"/>
              <a:gd name="connsiteY2" fmla="*/ 4524145 h 4673848"/>
              <a:gd name="connsiteX3" fmla="*/ 3854487 w 3958144"/>
              <a:gd name="connsiteY3" fmla="*/ 4563520 h 4673848"/>
              <a:gd name="connsiteX4" fmla="*/ 1617316 w 3958144"/>
              <a:gd name="connsiteY4" fmla="*/ 4378668 h 4673848"/>
              <a:gd name="connsiteX5" fmla="*/ 144426 w 3958144"/>
              <a:gd name="connsiteY5" fmla="*/ 1993568 h 4673848"/>
              <a:gd name="connsiteX6" fmla="*/ 98975 w 3958144"/>
              <a:gd name="connsiteY6" fmla="*/ 79250 h 467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8144" h="4673848">
                <a:moveTo>
                  <a:pt x="130892" y="0"/>
                </a:moveTo>
                <a:lnTo>
                  <a:pt x="3958144" y="0"/>
                </a:lnTo>
                <a:lnTo>
                  <a:pt x="3958144" y="4524145"/>
                </a:lnTo>
                <a:lnTo>
                  <a:pt x="3854487" y="4563520"/>
                </a:lnTo>
                <a:cubicBezTo>
                  <a:pt x="3180027" y="4779130"/>
                  <a:pt x="2146419" y="4658110"/>
                  <a:pt x="1617316" y="4378668"/>
                </a:cubicBezTo>
                <a:cubicBezTo>
                  <a:pt x="911846" y="4006079"/>
                  <a:pt x="320522" y="2801663"/>
                  <a:pt x="144426" y="1993568"/>
                </a:cubicBezTo>
                <a:cubicBezTo>
                  <a:pt x="23360" y="1438003"/>
                  <a:pt x="-86189" y="631888"/>
                  <a:pt x="98975" y="7925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780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kuva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Kansalaisareenan logo.">
            <a:extLst>
              <a:ext uri="{FF2B5EF4-FFF2-40B4-BE49-F238E27FC236}">
                <a16:creationId xmlns:a16="http://schemas.microsoft.com/office/drawing/2014/main" id="{4C4CF4FC-847A-A9FB-0E28-C7A1012D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F5C992-2E8C-6545-EA6A-1C4DCEE6E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899" y="4495800"/>
            <a:ext cx="2230231" cy="647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152D109-806E-7C42-A43D-8EC7EE87E0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99" y="1396410"/>
            <a:ext cx="4141865" cy="194737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1" i="0">
                <a:solidFill>
                  <a:schemeClr val="tx1"/>
                </a:solidFill>
                <a:latin typeface="Fira Sans SemiBold" panose="020B0503050000020004" pitchFamily="34" charset="0"/>
                <a:ea typeface="Fira Sans SemiBold" panose="020B050305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995938F7-E598-244F-9A27-4078293C7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000" y="3563317"/>
            <a:ext cx="4141864" cy="12403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F976F75-B17C-C17D-575F-0748E0B96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5571079" y="2972048"/>
            <a:ext cx="2247900" cy="2120900"/>
          </a:xfrm>
          <a:prstGeom prst="rect">
            <a:avLst/>
          </a:prstGeom>
        </p:spPr>
      </p:pic>
      <p:pic>
        <p:nvPicPr>
          <p:cNvPr id="14" name="Picture 13" descr="Mies ja poika hymyilevät kameralle.">
            <a:extLst>
              <a:ext uri="{FF2B5EF4-FFF2-40B4-BE49-F238E27FC236}">
                <a16:creationId xmlns:a16="http://schemas.microsoft.com/office/drawing/2014/main" id="{83987B9C-B9A1-6723-8CDE-1690C1A2A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5857" y="0"/>
            <a:ext cx="3958144" cy="4673848"/>
          </a:xfrm>
          <a:custGeom>
            <a:avLst/>
            <a:gdLst>
              <a:gd name="connsiteX0" fmla="*/ 130892 w 3958144"/>
              <a:gd name="connsiteY0" fmla="*/ 0 h 4673848"/>
              <a:gd name="connsiteX1" fmla="*/ 3958144 w 3958144"/>
              <a:gd name="connsiteY1" fmla="*/ 0 h 4673848"/>
              <a:gd name="connsiteX2" fmla="*/ 3958144 w 3958144"/>
              <a:gd name="connsiteY2" fmla="*/ 4524145 h 4673848"/>
              <a:gd name="connsiteX3" fmla="*/ 3854487 w 3958144"/>
              <a:gd name="connsiteY3" fmla="*/ 4563520 h 4673848"/>
              <a:gd name="connsiteX4" fmla="*/ 1617316 w 3958144"/>
              <a:gd name="connsiteY4" fmla="*/ 4378668 h 4673848"/>
              <a:gd name="connsiteX5" fmla="*/ 144426 w 3958144"/>
              <a:gd name="connsiteY5" fmla="*/ 1993568 h 4673848"/>
              <a:gd name="connsiteX6" fmla="*/ 98975 w 3958144"/>
              <a:gd name="connsiteY6" fmla="*/ 79250 h 467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8144" h="4673848">
                <a:moveTo>
                  <a:pt x="130892" y="0"/>
                </a:moveTo>
                <a:lnTo>
                  <a:pt x="3958144" y="0"/>
                </a:lnTo>
                <a:lnTo>
                  <a:pt x="3958144" y="4524145"/>
                </a:lnTo>
                <a:lnTo>
                  <a:pt x="3854487" y="4563520"/>
                </a:lnTo>
                <a:cubicBezTo>
                  <a:pt x="3180027" y="4779130"/>
                  <a:pt x="2146419" y="4658110"/>
                  <a:pt x="1617316" y="4378668"/>
                </a:cubicBezTo>
                <a:cubicBezTo>
                  <a:pt x="911846" y="4006079"/>
                  <a:pt x="320522" y="2801663"/>
                  <a:pt x="144426" y="1993568"/>
                </a:cubicBezTo>
                <a:cubicBezTo>
                  <a:pt x="23360" y="1438003"/>
                  <a:pt x="-86189" y="631888"/>
                  <a:pt x="98975" y="79250"/>
                </a:cubicBezTo>
                <a:close/>
              </a:path>
            </a:pathLst>
          </a:cu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AD80CF5-9A02-8EBB-CA2C-23531BDD2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6339"/>
          <a:stretch/>
        </p:blipFill>
        <p:spPr>
          <a:xfrm>
            <a:off x="3958144" y="0"/>
            <a:ext cx="1878305" cy="1056558"/>
          </a:xfrm>
          <a:prstGeom prst="rect">
            <a:avLst/>
          </a:prstGeom>
        </p:spPr>
      </p:pic>
      <p:pic>
        <p:nvPicPr>
          <p:cNvPr id="2" name="Graphic 1" descr="Kansalaisareenan logo.">
            <a:extLst>
              <a:ext uri="{FF2B5EF4-FFF2-40B4-BE49-F238E27FC236}">
                <a16:creationId xmlns:a16="http://schemas.microsoft.com/office/drawing/2014/main" id="{5350DE3D-29CA-51D5-037A-FA0960ABA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999" y="332103"/>
            <a:ext cx="2541914" cy="44281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31FD4DE-2289-948E-85FB-71138230C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5571079" y="2972048"/>
            <a:ext cx="2247900" cy="2120900"/>
          </a:xfrm>
          <a:prstGeom prst="rect">
            <a:avLst/>
          </a:prstGeom>
        </p:spPr>
      </p:pic>
      <p:pic>
        <p:nvPicPr>
          <p:cNvPr id="5" name="Picture 4" descr="Mies ja poika hymyilevät kameralle.">
            <a:extLst>
              <a:ext uri="{FF2B5EF4-FFF2-40B4-BE49-F238E27FC236}">
                <a16:creationId xmlns:a16="http://schemas.microsoft.com/office/drawing/2014/main" id="{B311C35A-B4DD-6891-DA57-D8018A57E2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5857" y="0"/>
            <a:ext cx="3958144" cy="4673848"/>
          </a:xfrm>
          <a:custGeom>
            <a:avLst/>
            <a:gdLst>
              <a:gd name="connsiteX0" fmla="*/ 130892 w 3958144"/>
              <a:gd name="connsiteY0" fmla="*/ 0 h 4673848"/>
              <a:gd name="connsiteX1" fmla="*/ 3958144 w 3958144"/>
              <a:gd name="connsiteY1" fmla="*/ 0 h 4673848"/>
              <a:gd name="connsiteX2" fmla="*/ 3958144 w 3958144"/>
              <a:gd name="connsiteY2" fmla="*/ 4524145 h 4673848"/>
              <a:gd name="connsiteX3" fmla="*/ 3854487 w 3958144"/>
              <a:gd name="connsiteY3" fmla="*/ 4563520 h 4673848"/>
              <a:gd name="connsiteX4" fmla="*/ 1617316 w 3958144"/>
              <a:gd name="connsiteY4" fmla="*/ 4378668 h 4673848"/>
              <a:gd name="connsiteX5" fmla="*/ 144426 w 3958144"/>
              <a:gd name="connsiteY5" fmla="*/ 1993568 h 4673848"/>
              <a:gd name="connsiteX6" fmla="*/ 98975 w 3958144"/>
              <a:gd name="connsiteY6" fmla="*/ 79250 h 467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8144" h="4673848">
                <a:moveTo>
                  <a:pt x="130892" y="0"/>
                </a:moveTo>
                <a:lnTo>
                  <a:pt x="3958144" y="0"/>
                </a:lnTo>
                <a:lnTo>
                  <a:pt x="3958144" y="4524145"/>
                </a:lnTo>
                <a:lnTo>
                  <a:pt x="3854487" y="4563520"/>
                </a:lnTo>
                <a:cubicBezTo>
                  <a:pt x="3180027" y="4779130"/>
                  <a:pt x="2146419" y="4658110"/>
                  <a:pt x="1617316" y="4378668"/>
                </a:cubicBezTo>
                <a:cubicBezTo>
                  <a:pt x="911846" y="4006079"/>
                  <a:pt x="320522" y="2801663"/>
                  <a:pt x="144426" y="1993568"/>
                </a:cubicBezTo>
                <a:cubicBezTo>
                  <a:pt x="23360" y="1438003"/>
                  <a:pt x="-86189" y="631888"/>
                  <a:pt x="98975" y="79250"/>
                </a:cubicBez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2CAF095-FA8F-8721-89A4-DBAA7D01A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6339"/>
          <a:stretch/>
        </p:blipFill>
        <p:spPr>
          <a:xfrm>
            <a:off x="3958144" y="0"/>
            <a:ext cx="1878305" cy="10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lysluettel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F27455-52A9-E209-AB42-AD23F3FDC669}"/>
              </a:ext>
            </a:extLst>
          </p:cNvPr>
          <p:cNvSpPr/>
          <p:nvPr/>
        </p:nvSpPr>
        <p:spPr>
          <a:xfrm>
            <a:off x="203967" y="4546600"/>
            <a:ext cx="2107433" cy="56628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1650F6-50E2-8DD5-0774-B93E98EA77A4}"/>
              </a:ext>
            </a:extLst>
          </p:cNvPr>
          <p:cNvSpPr/>
          <p:nvPr/>
        </p:nvSpPr>
        <p:spPr>
          <a:xfrm>
            <a:off x="7348654" y="4393580"/>
            <a:ext cx="1795346" cy="7193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95416E-9276-954E-39EB-1DF1B5223722}"/>
              </a:ext>
            </a:extLst>
          </p:cNvPr>
          <p:cNvSpPr/>
          <p:nvPr userDrawn="1"/>
        </p:nvSpPr>
        <p:spPr>
          <a:xfrm>
            <a:off x="203967" y="4546600"/>
            <a:ext cx="2107433" cy="56628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13B43A8-1B21-2E47-8E6F-5336E384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7" y="254733"/>
            <a:ext cx="8685266" cy="819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D99C2-1F54-9F4D-BF5C-C615D5F08F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6DFB8EC-4987-07F9-0CA4-882B1D5A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115" y="4675983"/>
            <a:ext cx="1822666" cy="3175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7F27DD9-52E0-4AD1-71E6-4E25E746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115" y="4675983"/>
            <a:ext cx="1822666" cy="31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2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13B43A8-1B21-2E47-8E6F-5336E384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87" y="254733"/>
            <a:ext cx="8440368" cy="819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D99C2-1F54-9F4D-BF5C-C615D5F08F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6728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13B43A8-1B21-2E47-8E6F-5336E384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88" y="254733"/>
            <a:ext cx="8425107" cy="819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D99C2-1F54-9F4D-BF5C-C615D5F08F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148" y="1200150"/>
            <a:ext cx="8425107" cy="3477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E48DEDA-AF8C-382B-1992-6757B2D22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3228" y="0"/>
            <a:ext cx="1960772" cy="107375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1FC706E-54FD-64C0-3950-82F14D18A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3228" y="0"/>
            <a:ext cx="1960772" cy="10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7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738BCF5-02C3-B040-B3FF-0E7C8CE3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48" y="254733"/>
            <a:ext cx="8425107" cy="819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712D627-E392-544C-A4BA-49A0639A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48" y="1200150"/>
            <a:ext cx="8425107" cy="347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588A37F-93CA-3AF1-B5EF-56D02D3EB8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4392" y="4596471"/>
            <a:ext cx="1822666" cy="31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</p:sldLayoutIdLst>
  <p:hf sldNum="0" hdr="0" dt="0"/>
  <p:txStyles>
    <p:titleStyle>
      <a:lvl1pPr algn="l" defTabSz="342900" rtl="0" eaLnBrk="1" latinLnBrk="0" hangingPunct="1">
        <a:spcBef>
          <a:spcPct val="0"/>
        </a:spcBef>
        <a:buNone/>
        <a:defRPr sz="2400" b="1" i="0" kern="1200" cap="none" baseline="0">
          <a:solidFill>
            <a:schemeClr val="tx1"/>
          </a:solidFill>
          <a:latin typeface="Fira Sans SemiBold" panose="020B0503050000020004" pitchFamily="34" charset="0"/>
          <a:ea typeface="Fira Sans SemiBold" panose="020B0503050000020004" pitchFamily="34" charset="0"/>
          <a:cs typeface="Arial" panose="020B060402020202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tx1"/>
        </a:buClr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rQjg9CRP5m8?start=4&amp;feature=oembed" TargetMode="External"/><Relationship Id="rId4" Type="http://schemas.openxmlformats.org/officeDocument/2006/relationships/hyperlink" Target="https://youtu.be/rQjg9CRP5m8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0DF7C1-2216-FC71-2FB6-8AF289C643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000" y="1131757"/>
            <a:ext cx="5185078" cy="1276482"/>
          </a:xfrm>
        </p:spPr>
        <p:txBody>
          <a:bodyPr>
            <a:normAutofit lnSpcReduction="10000"/>
          </a:bodyPr>
          <a:lstStyle/>
          <a:p>
            <a:r>
              <a:rPr lang="fi-FI" sz="4000"/>
              <a:t>Vapaaehtoistoiminta tutuksi tunnissa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4ED9A-C775-6D01-EAA9-56483312F6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  <a:p>
            <a:endParaRPr lang="fi-FI"/>
          </a:p>
        </p:txBody>
      </p:sp>
      <p:pic>
        <p:nvPicPr>
          <p:cNvPr id="7" name="Kuva 6" descr="Kuva, joka sisältää kohteen vaate, piirros, animaatio, kuvitus&#10;&#10;Kuvaus luotu automaattisesti">
            <a:extLst>
              <a:ext uri="{FF2B5EF4-FFF2-40B4-BE49-F238E27FC236}">
                <a16:creationId xmlns:a16="http://schemas.microsoft.com/office/drawing/2014/main" id="{92269F2A-DCFF-99D2-50B7-13475457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2471057"/>
            <a:ext cx="3497943" cy="26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06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B5F281-85CD-D53F-D680-F878BF5B93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000" y="757786"/>
            <a:ext cx="4342863" cy="1489197"/>
          </a:xfrm>
        </p:spPr>
        <p:txBody>
          <a:bodyPr/>
          <a:lstStyle/>
          <a:p>
            <a:r>
              <a:rPr lang="fi-FI" b="0">
                <a:latin typeface="Fira Sans SemiBold"/>
                <a:cs typeface="Arial"/>
              </a:rPr>
              <a:t>Tietoa organisaatiostasi</a:t>
            </a:r>
            <a:endParaRPr lang="fi-FI" b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0E18D-15D2-67CC-845B-2B9792BA3B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000" y="2458387"/>
            <a:ext cx="4141864" cy="2345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>
                <a:cs typeface="Arial"/>
              </a:rPr>
              <a:t>XXXXXX</a:t>
            </a:r>
            <a:endParaRPr lang="fi-FI"/>
          </a:p>
          <a:p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0EEFD34-A40E-E7AA-22A5-EB3B2BC6A5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658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B5F281-85CD-D53F-D680-F878BF5B93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000" y="757786"/>
            <a:ext cx="4342863" cy="1489197"/>
          </a:xfrm>
        </p:spPr>
        <p:txBody>
          <a:bodyPr/>
          <a:lstStyle/>
          <a:p>
            <a:r>
              <a:rPr lang="fi-FI" b="0">
                <a:latin typeface="Fira Sans SemiBold"/>
                <a:cs typeface="Arial"/>
              </a:rPr>
              <a:t>Päivän</a:t>
            </a:r>
            <a:r>
              <a:rPr lang="fi-FI" b="0" i="0">
                <a:effectLst/>
                <a:latin typeface="Fira Sans SemiBold"/>
                <a:cs typeface="Arial"/>
              </a:rPr>
              <a:t> vapaaehtoistehtävä</a:t>
            </a:r>
            <a:endParaRPr lang="fi-FI">
              <a:latin typeface="Fira Sans SemiBold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0E18D-15D2-67CC-845B-2B9792BA3B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000" y="2458387"/>
            <a:ext cx="4141864" cy="2345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>
                <a:cs typeface="Arial"/>
              </a:rPr>
              <a:t>XXXXXX</a:t>
            </a:r>
            <a:endParaRPr lang="fi-FI"/>
          </a:p>
          <a:p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0EEFD34-A40E-E7AA-22A5-EB3B2BC6A5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739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49FE5A-FE2B-F9E7-4B93-90A8500C49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135" y="2063472"/>
            <a:ext cx="4141865" cy="777164"/>
          </a:xfrm>
        </p:spPr>
        <p:txBody>
          <a:bodyPr>
            <a:normAutofit fontScale="92500" lnSpcReduction="20000"/>
          </a:bodyPr>
          <a:lstStyle/>
          <a:p>
            <a:r>
              <a:rPr lang="fi-FI">
                <a:latin typeface="Fira Sans SemiBold"/>
                <a:cs typeface="Arial"/>
              </a:rPr>
              <a:t>Kiitos! lisää omaa tekstiä ja yhteystiedot</a:t>
            </a:r>
            <a:endParaRPr lang="fi-FI"/>
          </a:p>
        </p:txBody>
      </p:sp>
      <p:pic>
        <p:nvPicPr>
          <p:cNvPr id="6" name="Picture Placeholder 5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D33AC1CC-911F-3B49-71CB-C53E9E1F55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660" r="7660"/>
          <a:stretch>
            <a:fillRect/>
          </a:stretch>
        </p:blipFill>
        <p:spPr/>
      </p:pic>
      <p:pic>
        <p:nvPicPr>
          <p:cNvPr id="3" name="Kuva 2" descr="Instagram – Logos, brands and logotypes">
            <a:extLst>
              <a:ext uri="{FF2B5EF4-FFF2-40B4-BE49-F238E27FC236}">
                <a16:creationId xmlns:a16="http://schemas.microsoft.com/office/drawing/2014/main" id="{6AD13231-A519-2427-D415-0D3DD4825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77" y="3154764"/>
            <a:ext cx="318164" cy="326694"/>
          </a:xfrm>
          <a:prstGeom prst="rect">
            <a:avLst/>
          </a:prstGeom>
        </p:spPr>
      </p:pic>
      <p:pic>
        <p:nvPicPr>
          <p:cNvPr id="5" name="Kuva 4" descr="Tik Tok Logo Png Free Download - background">
            <a:extLst>
              <a:ext uri="{FF2B5EF4-FFF2-40B4-BE49-F238E27FC236}">
                <a16:creationId xmlns:a16="http://schemas.microsoft.com/office/drawing/2014/main" id="{66DF9615-22E2-778B-D26B-514C74315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609975"/>
            <a:ext cx="314325" cy="333375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43F658B-F3D1-7C06-F90C-704509EFD81F}"/>
              </a:ext>
            </a:extLst>
          </p:cNvPr>
          <p:cNvSpPr txBox="1"/>
          <p:nvPr/>
        </p:nvSpPr>
        <p:spPr>
          <a:xfrm>
            <a:off x="990095" y="3174946"/>
            <a:ext cx="2685188" cy="3274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fi-FI">
                <a:solidFill>
                  <a:srgbClr val="444444"/>
                </a:solidFill>
                <a:latin typeface="Trebuchet MS"/>
                <a:cs typeface="Trebuchet MS"/>
              </a:rPr>
              <a:t>Lisää tähän Instagram tilisi</a:t>
            </a:r>
            <a:endParaRPr lang="fi-FI" err="1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AFC0087-B84B-54D0-5BAF-4AD07989A5FF}"/>
              </a:ext>
            </a:extLst>
          </p:cNvPr>
          <p:cNvSpPr txBox="1"/>
          <p:nvPr/>
        </p:nvSpPr>
        <p:spPr>
          <a:xfrm>
            <a:off x="990600" y="3609975"/>
            <a:ext cx="2743200" cy="1108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fi-FI">
                <a:solidFill>
                  <a:srgbClr val="444444"/>
                </a:solidFill>
                <a:latin typeface="Trebuchet MS"/>
              </a:rPr>
              <a:t>Lisää tähän </a:t>
            </a:r>
            <a:r>
              <a:rPr lang="fi-FI" err="1">
                <a:solidFill>
                  <a:srgbClr val="444444"/>
                </a:solidFill>
                <a:latin typeface="Trebuchet MS"/>
              </a:rPr>
              <a:t>Tiktok</a:t>
            </a:r>
            <a:r>
              <a:rPr lang="fi-FI">
                <a:solidFill>
                  <a:srgbClr val="444444"/>
                </a:solidFill>
                <a:latin typeface="Trebuchet MS"/>
              </a:rPr>
              <a:t> tilisi</a:t>
            </a:r>
            <a:r>
              <a:rPr lang="fi-FI">
                <a:latin typeface="Trebuchet MS"/>
              </a:rPr>
              <a:t>​. Poista kuvake ja teksti </a:t>
            </a:r>
            <a:r>
              <a:rPr lang="fi-FI" err="1">
                <a:latin typeface="Trebuchet MS"/>
              </a:rPr>
              <a:t>delete</a:t>
            </a:r>
            <a:r>
              <a:rPr lang="fi-FI">
                <a:latin typeface="Trebuchet MS"/>
              </a:rPr>
              <a:t> -näppäimellä, jos sinulla ei ole tilejä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127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997C39-687A-DC91-704F-F4C2A4959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>
                <a:latin typeface="Fira Sans SemiBold"/>
                <a:cs typeface="Arial"/>
              </a:rPr>
              <a:t>Alkulämmittely</a:t>
            </a:r>
            <a:endParaRPr lang="fi-FI" sz="4000"/>
          </a:p>
        </p:txBody>
      </p:sp>
      <p:pic>
        <p:nvPicPr>
          <p:cNvPr id="6" name="Kuva 5" descr="Kuva, joka sisältää kohteen Matkapuhelin, Mobiililaite, kuvakaappaus, Kannettava viestintäväline&#10;&#10;Kuvaus luotu automaattisesti">
            <a:extLst>
              <a:ext uri="{FF2B5EF4-FFF2-40B4-BE49-F238E27FC236}">
                <a16:creationId xmlns:a16="http://schemas.microsoft.com/office/drawing/2014/main" id="{DCB1CDAC-141D-378E-424B-B521510FC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861" y="1745207"/>
            <a:ext cx="3086100" cy="3086100"/>
          </a:xfrm>
          <a:prstGeom prst="rect">
            <a:avLst/>
          </a:prstGeom>
        </p:spPr>
      </p:pic>
      <p:pic>
        <p:nvPicPr>
          <p:cNvPr id="7" name="Kuva 6" descr="Kuva, joka sisältää kohteen kukka, piirros, kuvitus, taide&#10;&#10;Kuvaus luotu automaattisesti">
            <a:extLst>
              <a:ext uri="{FF2B5EF4-FFF2-40B4-BE49-F238E27FC236}">
                <a16:creationId xmlns:a16="http://schemas.microsoft.com/office/drawing/2014/main" id="{995EDF3A-8B9E-0680-3AB3-6AB7D9A8E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20" y="278073"/>
            <a:ext cx="2297942" cy="172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23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E0713D-38C6-F58C-01B1-C2F9EF0D1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200"/>
              <a:t>Mitä on vapaaehtoistoiminta?</a:t>
            </a:r>
            <a:endParaRPr lang="fi-FI" sz="2200" b="0"/>
          </a:p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112D68-37B4-8E12-09B5-D9C523122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3982" y="1171180"/>
            <a:ext cx="6378289" cy="236532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,Sans-Serif"/>
            </a:pPr>
            <a:r>
              <a:rPr lang="fi-FI" sz="1300">
                <a:latin typeface="Arial"/>
                <a:cs typeface="Arial"/>
              </a:rPr>
              <a:t>Kaikille avointa toimintaa, jota tehdään palkatta omasta vapaasta tahdosta hyödyttämään toista ihmistä tai yhteisöä</a:t>
            </a:r>
            <a:endParaRPr lang="en-US" sz="1300">
              <a:latin typeface="Arial"/>
              <a:cs typeface="Arial"/>
            </a:endParaRPr>
          </a:p>
          <a:p>
            <a:pPr>
              <a:buFont typeface="Arial,Sans-Serif"/>
            </a:pPr>
            <a:r>
              <a:rPr lang="fi-FI" sz="1300">
                <a:latin typeface="Arial"/>
                <a:cs typeface="Arial"/>
              </a:rPr>
              <a:t>Vapaaehtoistoiminta on keino vaikuttaa ja osallistua, lisätä yhteenkuuluvuutta ja hyvinvointia sekä tukea kansalaisvaikuttamista ja demokratiaa</a:t>
            </a:r>
            <a:endParaRPr lang="en-US" sz="1300">
              <a:latin typeface="Arial"/>
              <a:cs typeface="Arial"/>
            </a:endParaRPr>
          </a:p>
          <a:p>
            <a:pPr>
              <a:buFont typeface="Arial,Sans-Serif"/>
            </a:pPr>
            <a:r>
              <a:rPr lang="fi-FI" sz="1300">
                <a:latin typeface="Arial"/>
                <a:cs typeface="Arial"/>
              </a:rPr>
              <a:t>Hyödyttää niin vapaaehtoista itseään kuin ympäröivää yhteiskuntaakin </a:t>
            </a:r>
            <a:endParaRPr lang="en-US" sz="1300">
              <a:latin typeface="Arial"/>
              <a:cs typeface="Arial"/>
            </a:endParaRPr>
          </a:p>
          <a:p>
            <a:pPr>
              <a:buFont typeface="Arial,Sans-Serif"/>
            </a:pPr>
            <a:r>
              <a:rPr lang="fi-FI" sz="1300">
                <a:latin typeface="Arial"/>
                <a:cs typeface="Arial"/>
              </a:rPr>
              <a:t>Sosiaalisen pääoman – ihmisten ja ryhmien välisen vuorovaikutuksen ja luottamuksen – kasvaminen edesauttaa sopusointuista kehitystä ja takaa yhteiskuntarauhaa.</a:t>
            </a:r>
            <a:endParaRPr lang="en-US" sz="1300">
              <a:latin typeface="Arial"/>
              <a:cs typeface="Arial"/>
            </a:endParaRPr>
          </a:p>
          <a:p>
            <a:pPr>
              <a:buFont typeface="Arial,Sans-Serif"/>
            </a:pPr>
            <a:r>
              <a:rPr lang="fi-FI" sz="1300">
                <a:latin typeface="Arial"/>
                <a:cs typeface="Arial"/>
              </a:rPr>
              <a:t>Vapaaehtoistoimintaa tehdään tavallisen ihmisen tiedoin ja taidoin. Sen avulla voidaan tehdä monia asioita, joita palkkatyöllä ei tehtäisi.</a:t>
            </a:r>
            <a:endParaRPr lang="en-US" sz="1300">
              <a:latin typeface="Arial"/>
              <a:cs typeface="Arial"/>
            </a:endParaRPr>
          </a:p>
          <a:p>
            <a:pPr>
              <a:buFont typeface="Arial,Sans-Serif"/>
              <a:buChar char="•"/>
            </a:pPr>
            <a:r>
              <a:rPr lang="fi-FI" sz="1300">
                <a:latin typeface="Arial"/>
                <a:cs typeface="Arial"/>
              </a:rPr>
              <a:t>Vapaaehtoistoiminta on Suomessa hyvin ammattimaista. Toimintaa koordinoi usein palkattu ammattilainen. Suomi on riippuvainen vapaaehtoisista: Esimerkiksi meripelastustoiminta on merkittävä osa </a:t>
            </a:r>
          </a:p>
          <a:p>
            <a:pPr marL="0" indent="0">
              <a:buNone/>
            </a:pPr>
            <a:endParaRPr lang="fi-FI" sz="1300">
              <a:latin typeface="Arial"/>
            </a:endParaRPr>
          </a:p>
        </p:txBody>
      </p:sp>
      <p:pic>
        <p:nvPicPr>
          <p:cNvPr id="5" name="Kuva 4" descr="Kuva, joka sisältää kohteen piirros, Ihmisen kasvot, animaatio, vaate&#10;&#10;Kuvaus luotu automaattisesti">
            <a:extLst>
              <a:ext uri="{FF2B5EF4-FFF2-40B4-BE49-F238E27FC236}">
                <a16:creationId xmlns:a16="http://schemas.microsoft.com/office/drawing/2014/main" id="{80CF4497-28AE-0EFF-23AC-6D2432096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655" y="3361211"/>
            <a:ext cx="2307279" cy="1784254"/>
          </a:xfrm>
          <a:prstGeom prst="rect">
            <a:avLst/>
          </a:prstGeom>
        </p:spPr>
      </p:pic>
      <p:pic>
        <p:nvPicPr>
          <p:cNvPr id="4" name="Kuva 3" descr="Kuva, joka sisältää kohteen clipart, Grafiikka, animaatio, taide&#10;&#10;Kuvaus luotu automaattisesti">
            <a:extLst>
              <a:ext uri="{FF2B5EF4-FFF2-40B4-BE49-F238E27FC236}">
                <a16:creationId xmlns:a16="http://schemas.microsoft.com/office/drawing/2014/main" id="{6CD2DFF7-DF69-4058-840A-AC69A60C2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0">
            <a:off x="6387151" y="1497841"/>
            <a:ext cx="2605018" cy="19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5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9375A14-7F7A-D9FA-0C41-39A371E1EF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99" y="1396410"/>
            <a:ext cx="5523700" cy="1051740"/>
          </a:xfrm>
        </p:spPr>
        <p:txBody>
          <a:bodyPr/>
          <a:lstStyle/>
          <a:p>
            <a:r>
              <a:rPr lang="fi-FI" b="0"/>
              <a:t>Mitä hyötyä vapaaehtoistoiminnasta on?</a:t>
            </a:r>
          </a:p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C96BA72-5426-4CF8-1053-B96FC78D9E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000" y="2053535"/>
            <a:ext cx="4380700" cy="27501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buFont typeface="Arial,Sans-Serif"/>
              <a:buChar char="•"/>
            </a:pPr>
            <a:r>
              <a:rPr lang="fi-FI">
                <a:latin typeface="Arial"/>
              </a:rPr>
              <a:t>Uusia taitoja voi oppia sekä opettaa muille (digitaidot, eläinten hoito, valokuvaus, sosiaalinen media)</a:t>
            </a:r>
            <a:endParaRPr lang="en-US">
              <a:latin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latin typeface="Arial"/>
                <a:cs typeface="Arial"/>
              </a:rPr>
              <a:t>Uusia tuttavuuksia </a:t>
            </a:r>
            <a:endParaRPr lang="en-US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latin typeface="Arial"/>
                <a:cs typeface="Arial"/>
              </a:rPr>
              <a:t>Ilo muiden auttamisesta </a:t>
            </a:r>
            <a:endParaRPr lang="en-US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latin typeface="Arial"/>
                <a:cs typeface="Arial"/>
              </a:rPr>
              <a:t>Mahdollisuus vaikuttaa yhteiskuntaan ja lähiyhteisöön </a:t>
            </a:r>
            <a:endParaRPr lang="en-US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latin typeface="Arial"/>
                <a:cs typeface="Arial"/>
              </a:rPr>
              <a:t>Hyödyllisiä kokemuksia työnhakua varten (Osaamismerkit CV:een)</a:t>
            </a:r>
            <a:endParaRPr lang="en-US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latin typeface="Arial"/>
              </a:rPr>
              <a:t>Paljon muuta! </a:t>
            </a:r>
            <a:endParaRPr lang="fi-FI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D38186FE-2C10-980B-648B-20EAF93255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2663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3FDEA-0D03-EF33-89DD-F0E4FBAA3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87" y="254733"/>
            <a:ext cx="8440368" cy="437817"/>
          </a:xfrm>
        </p:spPr>
        <p:txBody>
          <a:bodyPr>
            <a:normAutofit fontScale="90000"/>
          </a:bodyPr>
          <a:lstStyle/>
          <a:p>
            <a:pPr algn="ctr"/>
            <a:r>
              <a:rPr lang="fi-FI"/>
              <a:t>Erilaisia vapaaehtoistehtäviä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64E00-B27F-E558-E936-0AEAF60BF1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47675-BE49-C835-2AC9-6C8B2C959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550"/>
            <a:ext cx="9144000" cy="37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054B-3761-02B7-8D2A-0497919E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" y="341301"/>
            <a:ext cx="5498444" cy="1067775"/>
          </a:xfrm>
        </p:spPr>
        <p:txBody>
          <a:bodyPr>
            <a:normAutofit/>
          </a:bodyPr>
          <a:lstStyle/>
          <a:p>
            <a:pPr algn="ctr"/>
            <a:r>
              <a:rPr lang="fi-FI"/>
              <a:t>Video nuorten vapaaehtoistoiminnasta</a:t>
            </a:r>
          </a:p>
        </p:txBody>
      </p:sp>
      <p:pic>
        <p:nvPicPr>
          <p:cNvPr id="3" name="Online Media 2" title="Nuori, lähde mukaan vapaaehtoistoimintaan!">
            <a:hlinkClick r:id="" action="ppaction://media"/>
            <a:extLst>
              <a:ext uri="{FF2B5EF4-FFF2-40B4-BE49-F238E27FC236}">
                <a16:creationId xmlns:a16="http://schemas.microsoft.com/office/drawing/2014/main" id="{DE74B808-DDA2-B8D4-0ABF-A91C32743D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7463" y="1460441"/>
            <a:ext cx="4951304" cy="279724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0FD1F4AA-1369-927B-E5B1-FDC295965F1D}"/>
              </a:ext>
            </a:extLst>
          </p:cNvPr>
          <p:cNvSpPr txBox="1"/>
          <p:nvPr/>
        </p:nvSpPr>
        <p:spPr>
          <a:xfrm>
            <a:off x="646805" y="440961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Jos upotettu video ei näy, katso osoitteessa: </a:t>
            </a:r>
            <a:r>
              <a:rPr lang="fi-FI" dirty="0">
                <a:hlinkClick r:id="rId4"/>
              </a:rPr>
              <a:t>https://youtu.be/rQjg9CRP5m8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45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0D6868-3DF5-6AB1-6D50-E77C8B5CC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46" y="740935"/>
            <a:ext cx="4721354" cy="819023"/>
          </a:xfrm>
        </p:spPr>
        <p:txBody>
          <a:bodyPr>
            <a:normAutofit fontScale="90000"/>
          </a:bodyPr>
          <a:lstStyle/>
          <a:p>
            <a:r>
              <a:rPr lang="fi-FI" sz="2600" baseline="0">
                <a:latin typeface="Fira Sans SemiBold"/>
              </a:rPr>
              <a:t>Mene sivustolle vapaaehtoistyo.fi tai lahella.fi</a:t>
            </a:r>
            <a:r>
              <a:rPr lang="fi-FI" sz="2600">
                <a:latin typeface="Fira Sans SemiBold"/>
                <a:ea typeface="Fira Sans SemiBold"/>
                <a:cs typeface="Fira Sans SemiBold"/>
              </a:rPr>
              <a:t>​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71B2B96-B12C-3697-4D54-74BB3F776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148" y="2232262"/>
            <a:ext cx="6642369" cy="1882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rtl="0">
              <a:buFont typeface="Arial,Sans-Serif"/>
              <a:buChar char="•"/>
            </a:pPr>
            <a:r>
              <a:rPr lang="fi-FI" sz="1600" baseline="0">
                <a:latin typeface="Fira Sans"/>
                <a:ea typeface="Arial"/>
                <a:cs typeface="Arial"/>
              </a:rPr>
              <a:t>Selaile alustan tehtäviä</a:t>
            </a:r>
            <a:r>
              <a:rPr lang="en-US" sz="1600">
                <a:latin typeface="Fira Sans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Arial,Sans-Serif"/>
              <a:buChar char="•"/>
            </a:pPr>
            <a:r>
              <a:rPr lang="fi-FI" sz="1600" baseline="0">
                <a:latin typeface="Fira Sans"/>
                <a:ea typeface="Arial"/>
                <a:cs typeface="Arial"/>
              </a:rPr>
              <a:t>Voit etsiä tietoa oman paikkakuntasi vapaaehtoistoiminnasta tai esim. kiinnostuksen kohteen tai iän mukaan</a:t>
            </a:r>
            <a:r>
              <a:rPr lang="en-US" sz="1600">
                <a:latin typeface="Fira Sans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Arial,Sans-Serif"/>
              <a:buChar char="•"/>
            </a:pPr>
            <a:r>
              <a:rPr lang="fi-FI" sz="1600" baseline="0">
                <a:latin typeface="Fira Sans"/>
                <a:ea typeface="Arial"/>
                <a:cs typeface="Arial"/>
              </a:rPr>
              <a:t>Millaiset vapaaehtoistehtävät kiinnostavat ja mitkä eivät?</a:t>
            </a:r>
            <a:r>
              <a:rPr lang="en-US" sz="1600">
                <a:latin typeface="Fira Sans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Arial,Sans-Serif"/>
              <a:buChar char="•"/>
            </a:pPr>
            <a:r>
              <a:rPr lang="fi-FI" sz="1600" baseline="0">
                <a:latin typeface="Fira Sans"/>
                <a:ea typeface="Arial"/>
                <a:cs typeface="Arial"/>
              </a:rPr>
              <a:t>Onko sivustolla mielestäsi nuoria kiinnostavia tehtäviä?</a:t>
            </a:r>
            <a:r>
              <a:rPr lang="en-US" sz="1600">
                <a:latin typeface="Fira Sans"/>
                <a:ea typeface="Arial"/>
                <a:cs typeface="Arial"/>
              </a:rPr>
              <a:t>​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709692F-6203-3213-0B62-4C036B020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562" y="2060812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93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766A7D-5808-D9D3-58FF-DCADBBA3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89" y="573416"/>
            <a:ext cx="4487704" cy="819023"/>
          </a:xfrm>
        </p:spPr>
        <p:txBody>
          <a:bodyPr/>
          <a:lstStyle/>
          <a:p>
            <a:r>
              <a:rPr lang="fi-FI" sz="2800"/>
              <a:t>Yhteistä keskustelua</a:t>
            </a:r>
            <a:endParaRPr lang="fi-FI" sz="2800" b="0"/>
          </a:p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7C8ECE0-CE45-24E5-0854-D084E5A5A7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090" y="1392760"/>
            <a:ext cx="5954838" cy="1537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fi-FI" sz="1600">
                <a:latin typeface="Arial"/>
                <a:cs typeface="Arial"/>
              </a:rPr>
              <a:t>Löytyikö sivustolta mielenkiintoisia tehtäviä? </a:t>
            </a:r>
            <a:endParaRPr lang="en-US" sz="160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fi-FI" sz="1600">
                <a:latin typeface="Arial"/>
              </a:rPr>
              <a:t>Millaiset vapaaehtoistehtävät kiinnostavat sinua? </a:t>
            </a:r>
            <a:endParaRPr lang="en-US" sz="1600">
              <a:latin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fi-FI" sz="1600">
                <a:latin typeface="Arial"/>
              </a:rPr>
              <a:t>Millaiset tehtävät eivät kiinnostaneet? </a:t>
            </a:r>
            <a:endParaRPr lang="en-US" sz="1600">
              <a:latin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fi-FI" sz="1600">
                <a:latin typeface="Arial"/>
              </a:rPr>
              <a:t>Voisitko ajatella ilmoittautuvasi jononkin tehtävään? </a:t>
            </a:r>
            <a:endParaRPr lang="en-US" sz="1600">
              <a:latin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fi-FI" sz="1600">
                <a:latin typeface="Arial"/>
              </a:rPr>
              <a:t>Mitkä seikat estäisivät sinua lähtemästä mukaan? </a:t>
            </a:r>
            <a:endParaRPr lang="fi-FI"/>
          </a:p>
        </p:txBody>
      </p:sp>
      <p:pic>
        <p:nvPicPr>
          <p:cNvPr id="5" name="Kuva 4" descr="Kuva, joka sisältää kohteen teksti, kuvitus, piirros, clipart&#10;&#10;Kuvaus luotu automaattisesti">
            <a:extLst>
              <a:ext uri="{FF2B5EF4-FFF2-40B4-BE49-F238E27FC236}">
                <a16:creationId xmlns:a16="http://schemas.microsoft.com/office/drawing/2014/main" id="{9676D65B-91B5-C940-2FB6-4A3E88423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414" y="1062820"/>
            <a:ext cx="2817836" cy="375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43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191BE9-FF2A-D36C-080A-C0F18F102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62" y="1474996"/>
            <a:ext cx="5565872" cy="2874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8145CB-8409-AC6F-DE0C-738351C01AF9}"/>
              </a:ext>
            </a:extLst>
          </p:cNvPr>
          <p:cNvSpPr txBox="1"/>
          <p:nvPr/>
        </p:nvSpPr>
        <p:spPr>
          <a:xfrm>
            <a:off x="1775560" y="247648"/>
            <a:ext cx="5408475" cy="1092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i-FI" sz="2800">
                <a:latin typeface="Fira Sans SemiBold" panose="020B0603050000020004" pitchFamily="34" charset="0"/>
                <a:cs typeface="Trebuchet MS"/>
              </a:rPr>
              <a:t>Mistä löydän vapaaehtoistehtäviä?</a:t>
            </a:r>
          </a:p>
        </p:txBody>
      </p:sp>
    </p:spTree>
    <p:extLst>
      <p:ext uri="{BB962C8B-B14F-4D97-AF65-F5344CB8AC3E}">
        <p14:creationId xmlns:p14="http://schemas.microsoft.com/office/powerpoint/2010/main" val="748799424"/>
      </p:ext>
    </p:extLst>
  </p:cSld>
  <p:clrMapOvr>
    <a:masterClrMapping/>
  </p:clrMapOvr>
</p:sld>
</file>

<file path=ppt/theme/theme1.xml><?xml version="1.0" encoding="utf-8"?>
<a:theme xmlns:a="http://schemas.openxmlformats.org/drawingml/2006/main" name="Kansalaisareena">
  <a:themeElements>
    <a:clrScheme name="Kansalaisareena">
      <a:dk1>
        <a:srgbClr val="000000"/>
      </a:dk1>
      <a:lt1>
        <a:srgbClr val="FFFFFF"/>
      </a:lt1>
      <a:dk2>
        <a:srgbClr val="1B5858"/>
      </a:dk2>
      <a:lt2>
        <a:srgbClr val="F9F6F1"/>
      </a:lt2>
      <a:accent1>
        <a:srgbClr val="00857F"/>
      </a:accent1>
      <a:accent2>
        <a:srgbClr val="C2D8EF"/>
      </a:accent2>
      <a:accent3>
        <a:srgbClr val="9DC0B8"/>
      </a:accent3>
      <a:accent4>
        <a:srgbClr val="F0C348"/>
      </a:accent4>
      <a:accent5>
        <a:srgbClr val="FAA093"/>
      </a:accent5>
      <a:accent6>
        <a:srgbClr val="FBC3AA"/>
      </a:accent6>
      <a:hlink>
        <a:srgbClr val="103A64"/>
      </a:hlink>
      <a:folHlink>
        <a:srgbClr val="141313"/>
      </a:folHlink>
    </a:clrScheme>
    <a:fontScheme name="Test">
      <a:majorFont>
        <a:latin typeface="Fira Sans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tint val="100000"/>
            <a:shade val="100000"/>
            <a:satMod val="13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dirty="0" err="1">
            <a:solidFill>
              <a:srgbClr val="444444"/>
            </a:solidFill>
            <a:latin typeface="Trebuchet MS"/>
            <a:cs typeface="Trebuchet M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ansalaisareena_esityspohja" id="{7B877C5E-B141-1140-8850-A38CD8C51886}" vid="{247033FB-DA07-2542-AB73-A37770B3A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F6016BFBA10EA478F704ECB90978255" ma:contentTypeVersion="19" ma:contentTypeDescription="Luo uusi asiakirja." ma:contentTypeScope="" ma:versionID="46bd4c9f437f83164a119a3b5a919e37">
  <xsd:schema xmlns:xsd="http://www.w3.org/2001/XMLSchema" xmlns:xs="http://www.w3.org/2001/XMLSchema" xmlns:p="http://schemas.microsoft.com/office/2006/metadata/properties" xmlns:ns2="7c58da1f-5321-4d7f-a44b-a68076164cb4" xmlns:ns3="322e3cc1-3bca-45b4-a1bc-d57c6e151ced" targetNamespace="http://schemas.microsoft.com/office/2006/metadata/properties" ma:root="true" ma:fieldsID="1cf6c826e2abcb7125f5115fa0e8f09d" ns2:_="" ns3:_="">
    <xsd:import namespace="7c58da1f-5321-4d7f-a44b-a68076164cb4"/>
    <xsd:import namespace="322e3cc1-3bca-45b4-a1bc-d57c6e151c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58da1f-5321-4d7f-a44b-a68076164c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0ec2151e-00da-4aaf-a3f4-d460a706b8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2e3cc1-3bca-45b4-a1bc-d57c6e151ce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d5e4b08-8c71-4672-bb40-2fd74801f478}" ma:internalName="TaxCatchAll" ma:showField="CatchAllData" ma:web="322e3cc1-3bca-45b4-a1bc-d57c6e151c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58da1f-5321-4d7f-a44b-a68076164cb4">
      <Terms xmlns="http://schemas.microsoft.com/office/infopath/2007/PartnerControls"/>
    </lcf76f155ced4ddcb4097134ff3c332f>
    <TaxCatchAll xmlns="322e3cc1-3bca-45b4-a1bc-d57c6e151c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8B74FD-612B-4B84-B586-BC4575883737}">
  <ds:schemaRefs>
    <ds:schemaRef ds:uri="322e3cc1-3bca-45b4-a1bc-d57c6e151ced"/>
    <ds:schemaRef ds:uri="7c58da1f-5321-4d7f-a44b-a68076164c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5E3C081-4081-47AD-A9A6-9F18F525DA1D}">
  <ds:schemaRefs>
    <ds:schemaRef ds:uri="322e3cc1-3bca-45b4-a1bc-d57c6e151ced"/>
    <ds:schemaRef ds:uri="7c58da1f-5321-4d7f-a44b-a68076164cb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4883F0F-DE57-4ECA-B9BB-F22E8C5B5D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Kansalaisareena_esityspohja_v2</Template>
  <TotalTime>0</TotalTime>
  <Words>289</Words>
  <Application>Microsoft Office PowerPoint</Application>
  <PresentationFormat>Näytössä katseltava esitys (16:9)</PresentationFormat>
  <Paragraphs>38</Paragraphs>
  <Slides>12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9" baseType="lpstr">
      <vt:lpstr>Arial</vt:lpstr>
      <vt:lpstr>Arial,Sans-Serif</vt:lpstr>
      <vt:lpstr>Calibri</vt:lpstr>
      <vt:lpstr>Fira Sans</vt:lpstr>
      <vt:lpstr>Fira Sans SemiBold</vt:lpstr>
      <vt:lpstr>Trebuchet MS</vt:lpstr>
      <vt:lpstr>Kansalaisareena</vt:lpstr>
      <vt:lpstr>PowerPoint-esitys</vt:lpstr>
      <vt:lpstr>Alkulämmittely</vt:lpstr>
      <vt:lpstr>Mitä on vapaaehtoistoiminta? </vt:lpstr>
      <vt:lpstr>PowerPoint-esitys</vt:lpstr>
      <vt:lpstr>Erilaisia vapaaehtoistehtäviä </vt:lpstr>
      <vt:lpstr>Video nuorten vapaaehtoistoiminnasta</vt:lpstr>
      <vt:lpstr>Mene sivustolle vapaaehtoistyo.fi tai lahella.fi​</vt:lpstr>
      <vt:lpstr>Yhteistä keskustelua </vt:lpstr>
      <vt:lpstr>PowerPoint-esitys</vt:lpstr>
      <vt:lpstr>PowerPoint-esitys</vt:lpstr>
      <vt:lpstr>PowerPoint-esitys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Veera Henriksson</dc:creator>
  <cp:keywords/>
  <dc:description/>
  <cp:lastModifiedBy>Katre Sinikettu</cp:lastModifiedBy>
  <cp:revision>3</cp:revision>
  <cp:lastPrinted>2014-07-09T13:30:36Z</cp:lastPrinted>
  <dcterms:created xsi:type="dcterms:W3CDTF">2023-12-18T13:35:50Z</dcterms:created>
  <dcterms:modified xsi:type="dcterms:W3CDTF">2024-11-14T12:51:57Z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0x0101000F6016BFBA10EA478F704ECB90978255</vt:lpwstr>
  </property>
  <property fmtid="{D5CDD505-2E9C-101B-9397-08002B2CF9AE}" pid="3" name="MediaServiceImageTags">
    <vt:lpwstr/>
  </property>
</Properties>
</file>